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873" r:id="rId4"/>
    <p:sldMasterId id="2147483886" r:id="rId5"/>
    <p:sldMasterId id="2147483905" r:id="rId6"/>
  </p:sldMasterIdLst>
  <p:notesMasterIdLst>
    <p:notesMasterId r:id="rId66"/>
  </p:notesMasterIdLst>
  <p:handoutMasterIdLst>
    <p:handoutMasterId r:id="rId67"/>
  </p:handoutMasterIdLst>
  <p:sldIdLst>
    <p:sldId id="368" r:id="rId7"/>
    <p:sldId id="375" r:id="rId8"/>
    <p:sldId id="376" r:id="rId9"/>
    <p:sldId id="431" r:id="rId10"/>
    <p:sldId id="444" r:id="rId11"/>
    <p:sldId id="432" r:id="rId12"/>
    <p:sldId id="443" r:id="rId13"/>
    <p:sldId id="440" r:id="rId14"/>
    <p:sldId id="441" r:id="rId15"/>
    <p:sldId id="442" r:id="rId16"/>
    <p:sldId id="445" r:id="rId17"/>
    <p:sldId id="449" r:id="rId18"/>
    <p:sldId id="451" r:id="rId19"/>
    <p:sldId id="446" r:id="rId20"/>
    <p:sldId id="450" r:id="rId21"/>
    <p:sldId id="453" r:id="rId22"/>
    <p:sldId id="452" r:id="rId23"/>
    <p:sldId id="447" r:id="rId24"/>
    <p:sldId id="460" r:id="rId25"/>
    <p:sldId id="435" r:id="rId26"/>
    <p:sldId id="436" r:id="rId27"/>
    <p:sldId id="459" r:id="rId28"/>
    <p:sldId id="458" r:id="rId29"/>
    <p:sldId id="461" r:id="rId30"/>
    <p:sldId id="463" r:id="rId31"/>
    <p:sldId id="416" r:id="rId32"/>
    <p:sldId id="396" r:id="rId33"/>
    <p:sldId id="397" r:id="rId34"/>
    <p:sldId id="398" r:id="rId35"/>
    <p:sldId id="399" r:id="rId36"/>
    <p:sldId id="454" r:id="rId37"/>
    <p:sldId id="400" r:id="rId38"/>
    <p:sldId id="401" r:id="rId39"/>
    <p:sldId id="402" r:id="rId40"/>
    <p:sldId id="403" r:id="rId41"/>
    <p:sldId id="404" r:id="rId42"/>
    <p:sldId id="417" r:id="rId43"/>
    <p:sldId id="412" r:id="rId44"/>
    <p:sldId id="413" r:id="rId45"/>
    <p:sldId id="411" r:id="rId46"/>
    <p:sldId id="418" r:id="rId47"/>
    <p:sldId id="419" r:id="rId48"/>
    <p:sldId id="464" r:id="rId49"/>
    <p:sldId id="421" r:id="rId50"/>
    <p:sldId id="422" r:id="rId51"/>
    <p:sldId id="424" r:id="rId52"/>
    <p:sldId id="420" r:id="rId53"/>
    <p:sldId id="425" r:id="rId54"/>
    <p:sldId id="426" r:id="rId55"/>
    <p:sldId id="427" r:id="rId56"/>
    <p:sldId id="414" r:id="rId57"/>
    <p:sldId id="415" r:id="rId58"/>
    <p:sldId id="428" r:id="rId59"/>
    <p:sldId id="430" r:id="rId60"/>
    <p:sldId id="429" r:id="rId61"/>
    <p:sldId id="455" r:id="rId62"/>
    <p:sldId id="456" r:id="rId63"/>
    <p:sldId id="457" r:id="rId64"/>
    <p:sldId id="462" r:id="rId65"/>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51157EC9-5B4A-584D-AAC4-72769B8DDFC0}">
          <p14:sldIdLst>
            <p14:sldId id="368"/>
            <p14:sldId id="375"/>
            <p14:sldId id="376"/>
            <p14:sldId id="431"/>
            <p14:sldId id="444"/>
            <p14:sldId id="432"/>
            <p14:sldId id="443"/>
            <p14:sldId id="440"/>
            <p14:sldId id="441"/>
            <p14:sldId id="442"/>
            <p14:sldId id="445"/>
            <p14:sldId id="449"/>
            <p14:sldId id="451"/>
            <p14:sldId id="446"/>
            <p14:sldId id="450"/>
            <p14:sldId id="453"/>
            <p14:sldId id="452"/>
            <p14:sldId id="447"/>
            <p14:sldId id="460"/>
            <p14:sldId id="435"/>
            <p14:sldId id="436"/>
            <p14:sldId id="459"/>
            <p14:sldId id="458"/>
            <p14:sldId id="461"/>
            <p14:sldId id="463"/>
            <p14:sldId id="416"/>
            <p14:sldId id="396"/>
            <p14:sldId id="397"/>
            <p14:sldId id="398"/>
            <p14:sldId id="399"/>
            <p14:sldId id="454"/>
            <p14:sldId id="400"/>
            <p14:sldId id="401"/>
            <p14:sldId id="402"/>
            <p14:sldId id="403"/>
            <p14:sldId id="404"/>
            <p14:sldId id="417"/>
            <p14:sldId id="412"/>
            <p14:sldId id="413"/>
            <p14:sldId id="411"/>
            <p14:sldId id="418"/>
            <p14:sldId id="419"/>
            <p14:sldId id="464"/>
            <p14:sldId id="421"/>
            <p14:sldId id="422"/>
            <p14:sldId id="424"/>
            <p14:sldId id="420"/>
            <p14:sldId id="425"/>
            <p14:sldId id="426"/>
            <p14:sldId id="427"/>
            <p14:sldId id="414"/>
            <p14:sldId id="415"/>
            <p14:sldId id="428"/>
            <p14:sldId id="430"/>
            <p14:sldId id="429"/>
            <p14:sldId id="455"/>
            <p14:sldId id="456"/>
            <p14:sldId id="457"/>
            <p14:sldId id="462"/>
          </p14:sldIdLst>
        </p14:section>
        <p14:section name="Backup" id="{DEBBD39D-1CE4-B04E-B505-EBC9CF55558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ADAD"/>
    <a:srgbClr val="FFFFFF"/>
    <a:srgbClr val="444444"/>
    <a:srgbClr val="C4C4C4"/>
    <a:srgbClr val="0085C3"/>
    <a:srgbClr val="D9D9D9"/>
    <a:srgbClr val="F2F2F2"/>
    <a:srgbClr val="AD2C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19" autoAdjust="0"/>
    <p:restoredTop sz="93799" autoAdjust="0"/>
  </p:normalViewPr>
  <p:slideViewPr>
    <p:cSldViewPr snapToGrid="0">
      <p:cViewPr varScale="1">
        <p:scale>
          <a:sx n="146" d="100"/>
          <a:sy n="146" d="100"/>
        </p:scale>
        <p:origin x="168" y="480"/>
      </p:cViewPr>
      <p:guideLst>
        <p:guide orient="horz" pos="162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84" d="100"/>
          <a:sy n="84" d="100"/>
        </p:scale>
        <p:origin x="3840" y="19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4143844" y="9120157"/>
            <a:ext cx="3169699" cy="479403"/>
          </a:xfrm>
          <a:prstGeom prst="rect">
            <a:avLst/>
          </a:prstGeom>
        </p:spPr>
        <p:txBody>
          <a:bodyPr vert="horz" lIns="94973" tIns="47487" rIns="94973" bIns="47487" rtlCol="0" anchor="b"/>
          <a:lstStyle>
            <a:lvl1pPr algn="r">
              <a:defRPr sz="1200"/>
            </a:lvl1pPr>
          </a:lstStyle>
          <a:p>
            <a:fld id="{CA856340-4B7D-4D1C-848D-79C05F807FB7}" type="slidenum">
              <a:rPr lang="en-US" smtClean="0"/>
              <a:t>‹#›</a:t>
            </a:fld>
            <a:endParaRPr lang="en-US"/>
          </a:p>
        </p:txBody>
      </p:sp>
      <p:sp>
        <p:nvSpPr>
          <p:cNvPr id="2" name="fl" descr="                        Dell - Internal Use - Confidential"/>
          <p:cNvSpPr txBox="1"/>
          <p:nvPr/>
        </p:nvSpPr>
        <p:spPr>
          <a:xfrm>
            <a:off x="0" y="9401557"/>
            <a:ext cx="7315200" cy="237493"/>
          </a:xfrm>
          <a:prstGeom prst="rect">
            <a:avLst/>
          </a:prstGeom>
          <a:noFill/>
        </p:spPr>
        <p:txBody>
          <a:bodyPr vert="horz" lIns="94984" tIns="47491" rIns="94984" bIns="47491" rtlCol="0">
            <a:spAutoFit/>
          </a:bodyPr>
          <a:lstStyle/>
          <a:p>
            <a:r>
              <a:rPr lang="en-US" sz="900" b="1">
                <a:solidFill>
                  <a:srgbClr val="7F7F7F"/>
                </a:solidFill>
                <a:latin typeface="museo sans for dell"/>
              </a:rPr>
              <a:t>                        Dell - Internal Use - Confidential</a:t>
            </a:r>
          </a:p>
        </p:txBody>
      </p:sp>
    </p:spTree>
    <p:extLst>
      <p:ext uri="{BB962C8B-B14F-4D97-AF65-F5344CB8AC3E}">
        <p14:creationId xmlns:p14="http://schemas.microsoft.com/office/powerpoint/2010/main" val="3881444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4973" tIns="47487" rIns="94973" bIns="47487" rtlCol="0" anchor="ctr"/>
          <a:lstStyle/>
          <a:p>
            <a:endParaRPr lang="en-US" dirty="0"/>
          </a:p>
        </p:txBody>
      </p:sp>
      <p:sp>
        <p:nvSpPr>
          <p:cNvPr id="5" name="Notes Placeholder 4"/>
          <p:cNvSpPr>
            <a:spLocks noGrp="1"/>
          </p:cNvSpPr>
          <p:nvPr>
            <p:ph type="body" sz="quarter" idx="3"/>
          </p:nvPr>
        </p:nvSpPr>
        <p:spPr>
          <a:xfrm>
            <a:off x="450476" y="4560899"/>
            <a:ext cx="6427524" cy="4569730"/>
          </a:xfrm>
          <a:prstGeom prst="rect">
            <a:avLst/>
          </a:prstGeom>
        </p:spPr>
        <p:txBody>
          <a:bodyPr vert="horz" lIns="94973" tIns="47487" rIns="94973" bIns="4748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921951" y="9271937"/>
            <a:ext cx="391592" cy="327624"/>
          </a:xfrm>
          <a:prstGeom prst="rect">
            <a:avLst/>
          </a:prstGeom>
        </p:spPr>
        <p:txBody>
          <a:bodyPr vert="horz" lIns="94973" tIns="47487" rIns="94973" bIns="47487" rtlCol="0" anchor="b"/>
          <a:lstStyle>
            <a:lvl1pPr algn="r">
              <a:defRPr sz="1200"/>
            </a:lvl1pPr>
          </a:lstStyle>
          <a:p>
            <a:fld id="{3EF634F2-089B-4FE3-AB7F-C714A7297EEC}" type="slidenum">
              <a:rPr lang="en-US" smtClean="0"/>
              <a:pPr/>
              <a:t>‹#›</a:t>
            </a:fld>
            <a:endParaRPr lang="en-US"/>
          </a:p>
        </p:txBody>
      </p:sp>
      <p:sp>
        <p:nvSpPr>
          <p:cNvPr id="2" name="fl" descr="                        Dell - Internal Use - Confidential"/>
          <p:cNvSpPr txBox="1"/>
          <p:nvPr/>
        </p:nvSpPr>
        <p:spPr>
          <a:xfrm>
            <a:off x="0" y="9401557"/>
            <a:ext cx="7315200" cy="237493"/>
          </a:xfrm>
          <a:prstGeom prst="rect">
            <a:avLst/>
          </a:prstGeom>
          <a:noFill/>
        </p:spPr>
        <p:txBody>
          <a:bodyPr vert="horz" lIns="94984" tIns="47491" rIns="94984" bIns="47491" rtlCol="0">
            <a:spAutoFit/>
          </a:bodyPr>
          <a:lstStyle/>
          <a:p>
            <a:pPr algn="l"/>
            <a:r>
              <a:rPr lang="en-US" sz="900" b="1" i="0" u="none" baseline="0" smtClean="0">
                <a:solidFill>
                  <a:srgbClr val="7F7F7F"/>
                </a:solidFill>
                <a:latin typeface="museo sans for dell"/>
              </a:rPr>
              <a:t>                        Dell - Internal Use - Confidential</a:t>
            </a:r>
            <a:endParaRPr lang="en-US" sz="900" b="1" i="0" u="none" baseline="0">
              <a:solidFill>
                <a:srgbClr val="7F7F7F"/>
              </a:solidFill>
              <a:latin typeface="museo sans for dell"/>
            </a:endParaRPr>
          </a:p>
        </p:txBody>
      </p:sp>
    </p:spTree>
    <p:extLst>
      <p:ext uri="{BB962C8B-B14F-4D97-AF65-F5344CB8AC3E}">
        <p14:creationId xmlns:p14="http://schemas.microsoft.com/office/powerpoint/2010/main" val="319635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useo Sans For Dell" pitchFamily="2" charset="0"/>
        <a:ea typeface="+mn-ea"/>
        <a:cs typeface="+mn-cs"/>
      </a:defRPr>
    </a:lvl1pPr>
    <a:lvl2pPr marL="457200" algn="l" defTabSz="914400" rtl="0" eaLnBrk="1" latinLnBrk="0" hangingPunct="1">
      <a:defRPr sz="1200" kern="1200">
        <a:solidFill>
          <a:schemeClr val="tx1"/>
        </a:solidFill>
        <a:latin typeface="Museo Sans For Dell" pitchFamily="2" charset="0"/>
        <a:ea typeface="+mn-ea"/>
        <a:cs typeface="+mn-cs"/>
      </a:defRPr>
    </a:lvl2pPr>
    <a:lvl3pPr marL="914400" algn="l" defTabSz="914400" rtl="0" eaLnBrk="1" latinLnBrk="0" hangingPunct="1">
      <a:defRPr sz="1200" kern="1200">
        <a:solidFill>
          <a:schemeClr val="tx1"/>
        </a:solidFill>
        <a:latin typeface="Museo Sans For Dell" pitchFamily="2" charset="0"/>
        <a:ea typeface="+mn-ea"/>
        <a:cs typeface="+mn-cs"/>
      </a:defRPr>
    </a:lvl3pPr>
    <a:lvl4pPr marL="1371600" algn="l" defTabSz="914400" rtl="0" eaLnBrk="1" latinLnBrk="0" hangingPunct="1">
      <a:defRPr sz="1200" kern="1200">
        <a:solidFill>
          <a:schemeClr val="tx1"/>
        </a:solidFill>
        <a:latin typeface="Museo Sans For Dell" pitchFamily="2" charset="0"/>
        <a:ea typeface="+mn-ea"/>
        <a:cs typeface="+mn-cs"/>
      </a:defRPr>
    </a:lvl4pPr>
    <a:lvl5pPr marL="1828800" algn="l" defTabSz="914400" rtl="0" eaLnBrk="1" latinLnBrk="0" hangingPunct="1">
      <a:defRPr sz="1200" kern="1200">
        <a:solidFill>
          <a:schemeClr val="tx1"/>
        </a:solidFill>
        <a:latin typeface="Museo Sans For Dell"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a:t>
            </a:fld>
            <a:endParaRPr lang="en-US" dirty="0"/>
          </a:p>
        </p:txBody>
      </p:sp>
    </p:spTree>
    <p:extLst>
      <p:ext uri="{BB962C8B-B14F-4D97-AF65-F5344CB8AC3E}">
        <p14:creationId xmlns:p14="http://schemas.microsoft.com/office/powerpoint/2010/main" val="2054859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634F2-089B-4FE3-AB7F-C714A7297EEC}" type="slidenum">
              <a:rPr lang="en-US" smtClean="0"/>
              <a:pPr/>
              <a:t>20</a:t>
            </a:fld>
            <a:endParaRPr lang="en-US"/>
          </a:p>
        </p:txBody>
      </p:sp>
    </p:spTree>
    <p:extLst>
      <p:ext uri="{BB962C8B-B14F-4D97-AF65-F5344CB8AC3E}">
        <p14:creationId xmlns:p14="http://schemas.microsoft.com/office/powerpoint/2010/main" val="1442151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smtClean="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smtClean="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cSld>
  <p:clrMapOvr>
    <a:masterClrMapping/>
  </p:clrMapOvr>
  <p:transition spd="med">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smtClean="0"/>
              <a:t>Click to edit Master title style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smtClean="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smtClean="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900" dirty="0" smtClean="0">
                <a:solidFill>
                  <a:schemeClr val="tx2"/>
                </a:solidFill>
                <a:latin typeface="Arial" charset="0"/>
                <a:ea typeface="Arial" charset="0"/>
                <a:cs typeface="Arial" charset="0"/>
              </a:rPr>
              <a:t>© Donald</a:t>
            </a:r>
            <a:r>
              <a:rPr lang="en-US" sz="900" baseline="0" dirty="0" smtClean="0">
                <a:solidFill>
                  <a:schemeClr val="tx2"/>
                </a:solidFill>
                <a:latin typeface="Arial" charset="0"/>
                <a:ea typeface="Arial" charset="0"/>
                <a:cs typeface="Arial" charset="0"/>
              </a:rPr>
              <a:t> F. Ferguson, 2017. All rights reserved.</a:t>
            </a:r>
            <a:endParaRPr lang="en-US" sz="900" dirty="0" smtClean="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2781844390"/>
      </p:ext>
    </p:extLst>
  </p:cSld>
  <p:clrMapOvr>
    <a:masterClrMapping/>
  </p:clrMapOvr>
  <p:transition spd="med">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052015265"/>
      </p:ext>
    </p:extLst>
  </p:cSld>
  <p:clrMapOvr>
    <a:masterClrMapping/>
  </p:clrMapOvr>
  <p:transition spd="med">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39126" cy="332399"/>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endParaRPr lang="en-US" dirty="0"/>
          </a:p>
        </p:txBody>
      </p:sp>
      <p:sp>
        <p:nvSpPr>
          <p:cNvPr id="3" name="Content Placeholder 2"/>
          <p:cNvSpPr>
            <a:spLocks noGrp="1"/>
          </p:cNvSpPr>
          <p:nvPr>
            <p:ph sz="half" idx="1" hasCustomPrompt="1"/>
          </p:nvPr>
        </p:nvSpPr>
        <p:spPr>
          <a:xfrm>
            <a:off x="457200" y="969264"/>
            <a:ext cx="8229600" cy="9464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Sub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39126" cy="332399"/>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endParaRPr lang="en-US" dirty="0"/>
          </a:p>
        </p:txBody>
      </p:sp>
      <p:sp>
        <p:nvSpPr>
          <p:cNvPr id="3" name="Content Placeholder 2"/>
          <p:cNvSpPr>
            <a:spLocks noGrp="1"/>
          </p:cNvSpPr>
          <p:nvPr>
            <p:ph sz="half" idx="1" hasCustomPrompt="1"/>
          </p:nvPr>
        </p:nvSpPr>
        <p:spPr>
          <a:xfrm>
            <a:off x="457200" y="969264"/>
            <a:ext cx="8229600" cy="9464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
        <p:nvSpPr>
          <p:cNvPr id="5" name="Content Placeholder 8"/>
          <p:cNvSpPr>
            <a:spLocks noGrp="1"/>
          </p:cNvSpPr>
          <p:nvPr>
            <p:ph sz="quarter" idx="10" hasCustomPrompt="1"/>
          </p:nvPr>
        </p:nvSpPr>
        <p:spPr>
          <a:xfrm>
            <a:off x="428625" y="594000"/>
            <a:ext cx="8286750" cy="249299"/>
          </a:xfrm>
        </p:spPr>
        <p:txBody>
          <a:bodyPr anchor="t"/>
          <a:lstStyle>
            <a:lvl1pPr marL="0" indent="0">
              <a:buNone/>
              <a:defRPr sz="1800" b="1">
                <a:solidFill>
                  <a:schemeClr val="tx2"/>
                </a:solidFill>
              </a:defRPr>
            </a:lvl1pPr>
          </a:lstStyle>
          <a:p>
            <a:pPr lvl="0"/>
            <a:r>
              <a:rPr lang="en-US" dirty="0" smtClean="0"/>
              <a:t>Subtitle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Sub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17670" cy="673153"/>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br>
              <a:rPr lang="en-US" dirty="0" smtClean="0"/>
            </a:br>
            <a:r>
              <a:rPr lang="en-US" dirty="0" smtClean="0"/>
              <a:t>Click to edit title </a:t>
            </a:r>
            <a:endParaRPr lang="en-US" dirty="0"/>
          </a:p>
        </p:txBody>
      </p:sp>
      <p:sp>
        <p:nvSpPr>
          <p:cNvPr id="3" name="Content Placeholder 2"/>
          <p:cNvSpPr>
            <a:spLocks noGrp="1"/>
          </p:cNvSpPr>
          <p:nvPr>
            <p:ph sz="half" idx="1" hasCustomPrompt="1"/>
          </p:nvPr>
        </p:nvSpPr>
        <p:spPr>
          <a:xfrm>
            <a:off x="457200" y="1327785"/>
            <a:ext cx="8229600" cy="9741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
        <p:nvSpPr>
          <p:cNvPr id="5" name="Content Placeholder 8"/>
          <p:cNvSpPr>
            <a:spLocks noGrp="1"/>
          </p:cNvSpPr>
          <p:nvPr>
            <p:ph sz="quarter" idx="10" hasCustomPrompt="1"/>
          </p:nvPr>
        </p:nvSpPr>
        <p:spPr>
          <a:xfrm>
            <a:off x="428625" y="925434"/>
            <a:ext cx="8286750" cy="249299"/>
          </a:xfrm>
        </p:spPr>
        <p:txBody>
          <a:bodyPr anchor="t"/>
          <a:lstStyle>
            <a:lvl1pPr marL="0" indent="0">
              <a:buNone/>
              <a:defRPr sz="1800" b="1">
                <a:solidFill>
                  <a:schemeClr val="tx2"/>
                </a:solidFill>
              </a:defRPr>
            </a:lvl1pPr>
          </a:lstStyle>
          <a:p>
            <a:pPr lvl="0"/>
            <a:r>
              <a:rPr lang="en-US" dirty="0" smtClean="0"/>
              <a:t>Subtitle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 </a:t>
            </a:r>
            <a:endParaRPr lang="en-US" dirty="0"/>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amp; Background Images Slide">
    <p:bg>
      <p:bgPr>
        <a:solidFill>
          <a:schemeClr val="accent1"/>
        </a:solidFill>
        <a:effectLst/>
      </p:bgPr>
    </p:bg>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29768" y="201168"/>
            <a:ext cx="8239126" cy="332399"/>
          </a:xfrm>
        </p:spPr>
        <p:txBody>
          <a:bodyPr wrap="square" anchor="t"/>
          <a:lstStyle>
            <a:lvl1pPr>
              <a:lnSpc>
                <a:spcPct val="90000"/>
              </a:lnSpc>
              <a:defRPr sz="2400" b="0">
                <a:solidFill>
                  <a:schemeClr val="tx2"/>
                </a:solidFill>
                <a:latin typeface="Museo For Dell" pitchFamily="2" charset="0"/>
              </a:defRPr>
            </a:lvl1pPr>
          </a:lstStyle>
          <a:p>
            <a:r>
              <a:rPr lang="en-US" dirty="0" smtClean="0"/>
              <a:t>Click to edit title </a:t>
            </a:r>
            <a:endParaRPr lang="en-US" dirty="0"/>
          </a:p>
        </p:txBody>
      </p:sp>
      <p:cxnSp>
        <p:nvCxnSpPr>
          <p:cNvPr id="4" name="Straight Connector 3"/>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amp; Background Images Slide">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spd="med">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2743200" cy="2743200"/>
          </a:xfrm>
          <a:prstGeom prst="roundRect">
            <a:avLst>
              <a:gd name="adj" fmla="val 2752"/>
            </a:avLst>
          </a:prstGeom>
          <a:solidFill>
            <a:schemeClr val="tx2"/>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accent1"/>
                </a:solidFill>
                <a:latin typeface="Museo For Dell" pitchFamily="2" charset="0"/>
              </a:defRPr>
            </a:lvl1pPr>
          </a:lstStyle>
          <a:p>
            <a:r>
              <a:rPr lang="en-US" dirty="0" smtClean="0"/>
              <a:t>Click to edit 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_Slide_Blue_Background">
    <p:bg>
      <p:bgPr>
        <a:solidFill>
          <a:schemeClr val="accent1"/>
        </a:solidFill>
        <a:effectLst/>
      </p:bgPr>
    </p:bg>
    <p:spTree>
      <p:nvGrpSpPr>
        <p:cNvPr id="1" name=""/>
        <p:cNvGrpSpPr/>
        <p:nvPr/>
      </p:nvGrpSpPr>
      <p:grpSpPr>
        <a:xfrm>
          <a:off x="0" y="0"/>
          <a:ext cx="0" cy="0"/>
          <a:chOff x="0" y="0"/>
          <a:chExt cx="0" cy="0"/>
        </a:xfrm>
      </p:grpSpPr>
      <p:grpSp>
        <p:nvGrpSpPr>
          <p:cNvPr id="2" name="Group 19"/>
          <p:cNvGrpSpPr/>
          <p:nvPr userDrawn="1"/>
        </p:nvGrpSpPr>
        <p:grpSpPr>
          <a:xfrm>
            <a:off x="381002" y="1335882"/>
            <a:ext cx="8311513" cy="2471738"/>
            <a:chOff x="280033" y="1781175"/>
            <a:chExt cx="8412480" cy="3295650"/>
          </a:xfrm>
        </p:grpSpPr>
        <p:cxnSp>
          <p:nvCxnSpPr>
            <p:cNvPr id="8" name="Straight Connector 7"/>
            <p:cNvCxnSpPr/>
            <p:nvPr/>
          </p:nvCxnSpPr>
          <p:spPr>
            <a:xfrm>
              <a:off x="280033" y="1781175"/>
              <a:ext cx="841248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280033" y="5076825"/>
              <a:ext cx="841248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grpSp>
      <p:sp>
        <p:nvSpPr>
          <p:cNvPr id="10" name="Title Placeholder 21"/>
          <p:cNvSpPr>
            <a:spLocks noGrp="1"/>
          </p:cNvSpPr>
          <p:nvPr>
            <p:ph type="ctrTitle" hasCustomPrompt="1"/>
          </p:nvPr>
        </p:nvSpPr>
        <p:spPr>
          <a:xfrm>
            <a:off x="438150" y="2251672"/>
            <a:ext cx="5962650" cy="512961"/>
          </a:xfrm>
        </p:spPr>
        <p:txBody>
          <a:bodyPr anchor="b" anchorCtr="0">
            <a:spAutoFit/>
          </a:bodyPr>
          <a:lstStyle>
            <a:lvl1pPr algn="l">
              <a:lnSpc>
                <a:spcPts val="4000"/>
              </a:lnSpc>
              <a:defRPr sz="2800" b="0" i="0" smtClean="0">
                <a:solidFill>
                  <a:schemeClr val="tx2"/>
                </a:solidFill>
                <a:latin typeface="Museo For Dell" pitchFamily="2" charset="0"/>
                <a:ea typeface="Museo For Dell" pitchFamily="2" charset="0"/>
              </a:defRPr>
            </a:lvl1pPr>
          </a:lstStyle>
          <a:p>
            <a:r>
              <a:rPr lang="en-US" dirty="0" smtClean="0"/>
              <a:t>Click to edit title</a:t>
            </a:r>
          </a:p>
        </p:txBody>
      </p:sp>
      <p:sp>
        <p:nvSpPr>
          <p:cNvPr id="14" name="Text Placeholder 12"/>
          <p:cNvSpPr>
            <a:spLocks noGrp="1"/>
          </p:cNvSpPr>
          <p:nvPr>
            <p:ph type="subTitle" idx="1" hasCustomPrompt="1"/>
          </p:nvPr>
        </p:nvSpPr>
        <p:spPr>
          <a:xfrm>
            <a:off x="447677" y="3124044"/>
            <a:ext cx="5953125" cy="276999"/>
          </a:xfrm>
        </p:spPr>
        <p:txBody>
          <a:bodyPr lIns="0" tIns="0" rIns="0" bIns="0" anchor="t" anchorCtr="0">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text</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76065" y="1954213"/>
            <a:ext cx="1384604" cy="1384604"/>
          </a:xfrm>
          <a:prstGeom prst="rect">
            <a:avLst/>
          </a:prstGeom>
        </p:spPr>
      </p:pic>
    </p:spTree>
  </p:cSld>
  <p:clrMapOvr>
    <a:masterClrMapping/>
  </p:clrMapOvr>
  <p:transition spd="med">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57200" y="1738710"/>
            <a:ext cx="5962650" cy="1025922"/>
          </a:xfrm>
        </p:spPr>
        <p:txBody>
          <a:bodyPr anchor="b" anchorCtr="0">
            <a:spAutoFit/>
          </a:bodyPr>
          <a:lstStyle>
            <a:lvl1pPr algn="l">
              <a:lnSpc>
                <a:spcPts val="4000"/>
              </a:lnSpc>
              <a:defRPr sz="3600" b="0" i="0" smtClean="0">
                <a:solidFill>
                  <a:schemeClr val="bg1"/>
                </a:solidFill>
                <a:latin typeface="Museo For Dell" pitchFamily="2" charset="0"/>
                <a:ea typeface="Museo For Dell" pitchFamily="2" charset="0"/>
              </a:defRPr>
            </a:lvl1pPr>
          </a:lstStyle>
          <a:p>
            <a:r>
              <a:rPr lang="en-US" dirty="0" smtClean="0"/>
              <a:t>Click to edit master title style</a:t>
            </a:r>
          </a:p>
        </p:txBody>
      </p:sp>
      <p:sp>
        <p:nvSpPr>
          <p:cNvPr id="361477" name="Text Placeholder 12"/>
          <p:cNvSpPr>
            <a:spLocks noGrp="1"/>
          </p:cNvSpPr>
          <p:nvPr>
            <p:ph type="subTitle" idx="1"/>
          </p:nvPr>
        </p:nvSpPr>
        <p:spPr>
          <a:xfrm>
            <a:off x="457201" y="3124043"/>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smtClean="0"/>
              <a:t>Click to edit Master subtitle style</a:t>
            </a:r>
            <a:endParaRPr lang="en-US" dirty="0" smtClean="0"/>
          </a:p>
        </p:txBody>
      </p:sp>
      <p:cxnSp>
        <p:nvCxnSpPr>
          <p:cNvPr id="8" name="Straight Connector 7"/>
          <p:cNvCxnSpPr/>
          <p:nvPr/>
        </p:nvCxnSpPr>
        <p:spPr>
          <a:xfrm>
            <a:off x="457200"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7200"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pic>
        <p:nvPicPr>
          <p:cNvPr id="11" name="Picture 10" descr="dell_blue_lrg_logo.png"/>
          <p:cNvPicPr>
            <a:picLocks noChangeAspect="1"/>
          </p:cNvPicPr>
          <p:nvPr/>
        </p:nvPicPr>
        <p:blipFill>
          <a:blip r:embed="rId2" cstate="screen"/>
          <a:stretch>
            <a:fillRect/>
          </a:stretch>
        </p:blipFill>
        <p:spPr bwMode="black">
          <a:xfrm>
            <a:off x="7265290" y="1988821"/>
            <a:ext cx="1487427" cy="1115570"/>
          </a:xfrm>
          <a:prstGeom prst="rect">
            <a:avLst/>
          </a:prstGeom>
        </p:spPr>
      </p:pic>
    </p:spTree>
    <p:extLst>
      <p:ext uri="{BB962C8B-B14F-4D97-AF65-F5344CB8AC3E}">
        <p14:creationId xmlns:p14="http://schemas.microsoft.com/office/powerpoint/2010/main" val="3239152212"/>
      </p:ext>
    </p:extLst>
  </p:cSld>
  <p:clrMapOvr>
    <a:masterClrMapping/>
  </p:clrMapOvr>
  <p:transition spd="med">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96172"/>
            <a:ext cx="8248650" cy="332399"/>
          </a:xfrm>
        </p:spPr>
        <p:txBody>
          <a:bodyPr/>
          <a:lstStyle>
            <a:lvl1pPr>
              <a:defRPr sz="2400"/>
            </a:lvl1pPr>
          </a:lstStyle>
          <a:p>
            <a:r>
              <a:rPr lang="en-US" dirty="0" smtClean="0"/>
              <a:t>Click to edit title</a:t>
            </a:r>
            <a:endParaRPr lang="en-US" dirty="0"/>
          </a:p>
        </p:txBody>
      </p:sp>
      <p:sp>
        <p:nvSpPr>
          <p:cNvPr id="6" name="Content Placeholder 2"/>
          <p:cNvSpPr>
            <a:spLocks noGrp="1"/>
          </p:cNvSpPr>
          <p:nvPr>
            <p:ph sz="half" idx="1" hasCustomPrompt="1"/>
          </p:nvPr>
        </p:nvSpPr>
        <p:spPr>
          <a:xfrm>
            <a:off x="457200" y="960120"/>
            <a:ext cx="8229600" cy="1261884"/>
          </a:xfrm>
        </p:spPr>
        <p:txBody>
          <a:bodyPr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5" name="Straight Connector 4"/>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9295449"/>
      </p:ext>
    </p:extLst>
  </p:cSld>
  <p:clrMapOvr>
    <a:masterClrMapping/>
  </p:clrMapOvr>
  <p:transition spd="med">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Sub_and_Content">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438150" y="600076"/>
            <a:ext cx="8248650" cy="332399"/>
          </a:xfrm>
        </p:spPr>
        <p:txBody>
          <a:bodyPr anchor="t"/>
          <a:lstStyle>
            <a:lvl1pPr marL="0" indent="0">
              <a:buNone/>
              <a:defRPr sz="24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6" name="Content Placeholder 2"/>
          <p:cNvSpPr>
            <a:spLocks noGrp="1"/>
          </p:cNvSpPr>
          <p:nvPr>
            <p:ph sz="half" idx="1" hasCustomPrompt="1"/>
          </p:nvPr>
        </p:nvSpPr>
        <p:spPr>
          <a:xfrm>
            <a:off x="457200" y="960120"/>
            <a:ext cx="8229600" cy="1261884"/>
          </a:xfrm>
        </p:spPr>
        <p:txBody>
          <a:bodyPr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8" name="Straight Connector 7"/>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3651893644"/>
      </p:ext>
    </p:extLst>
  </p:cSld>
  <p:clrMapOvr>
    <a:masterClrMapping/>
  </p:clrMapOvr>
  <p:transition spd="med">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_Line_Title+Sub_and_Content">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438150" y="891541"/>
            <a:ext cx="8248650" cy="332399"/>
          </a:xfrm>
        </p:spPr>
        <p:txBody>
          <a:bodyPr anchor="t"/>
          <a:lstStyle>
            <a:lvl1pPr marL="0" indent="0">
              <a:buNone/>
              <a:defRPr sz="24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a:xfrm>
            <a:off x="438150" y="196172"/>
            <a:ext cx="8248650" cy="664798"/>
          </a:xfrm>
        </p:spPr>
        <p:txBody>
          <a:bodyPr/>
          <a:lstStyle>
            <a:lvl1pPr>
              <a:defRPr/>
            </a:lvl1pPr>
          </a:lstStyle>
          <a:p>
            <a:r>
              <a:rPr lang="en-US" dirty="0" smtClean="0"/>
              <a:t>Click to edit title</a:t>
            </a:r>
            <a:br>
              <a:rPr lang="en-US" dirty="0" smtClean="0"/>
            </a:br>
            <a:r>
              <a:rPr lang="en-US" dirty="0" smtClean="0"/>
              <a:t>Click to edit title</a:t>
            </a:r>
            <a:endParaRPr lang="en-US" dirty="0"/>
          </a:p>
        </p:txBody>
      </p:sp>
      <p:sp>
        <p:nvSpPr>
          <p:cNvPr id="6" name="Content Placeholder 2"/>
          <p:cNvSpPr>
            <a:spLocks noGrp="1"/>
          </p:cNvSpPr>
          <p:nvPr>
            <p:ph sz="half" idx="1" hasCustomPrompt="1"/>
          </p:nvPr>
        </p:nvSpPr>
        <p:spPr>
          <a:xfrm>
            <a:off x="457200" y="1282446"/>
            <a:ext cx="8229600" cy="1261884"/>
          </a:xfrm>
        </p:spPr>
        <p:txBody>
          <a:bodyPr wrap="square"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8" name="Straight Connector 7"/>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18324235"/>
      </p:ext>
    </p:extLst>
  </p:cSld>
  <p:clrMapOvr>
    <a:masterClrMapping/>
  </p:clrMapOvr>
  <p:transition spd="med">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6" name="Content Placeholder 2"/>
          <p:cNvSpPr>
            <a:spLocks noGrp="1"/>
          </p:cNvSpPr>
          <p:nvPr>
            <p:ph sz="half" idx="13" hasCustomPrompt="1"/>
          </p:nvPr>
        </p:nvSpPr>
        <p:spPr>
          <a:xfrm>
            <a:off x="449511" y="960121"/>
            <a:ext cx="3950370" cy="824841"/>
          </a:xfrm>
        </p:spPr>
        <p:txBody>
          <a:bodyPr wrap="square" lIns="0" tIns="0" rIns="0" bIns="0">
            <a:spAutoFit/>
          </a:bodyPr>
          <a:lstStyle>
            <a:lvl1pPr>
              <a:spcBef>
                <a:spcPts val="1200"/>
              </a:spcBef>
              <a:spcAft>
                <a:spcPts val="0"/>
              </a:spcAft>
              <a:defRPr sz="2000" b="0">
                <a:solidFill>
                  <a:schemeClr val="tx1"/>
                </a:solidFill>
                <a:latin typeface="Museo Sans For Dell" pitchFamily="2" charset="0"/>
              </a:defRPr>
            </a:lvl1pPr>
            <a:lvl2pPr marL="574675" indent="-231775">
              <a:spcBef>
                <a:spcPts val="300"/>
              </a:spcBef>
              <a:spcAft>
                <a:spcPts val="0"/>
              </a:spcAft>
              <a:defRPr sz="1800" b="0">
                <a:solidFill>
                  <a:schemeClr val="tx1"/>
                </a:solidFill>
                <a:latin typeface="Museo Sans For Dell" pitchFamily="2" charset="0"/>
              </a:defRPr>
            </a:lvl2pPr>
            <a:lvl3pPr>
              <a:spcBef>
                <a:spcPts val="300"/>
              </a:spcBef>
              <a:spcAft>
                <a:spcPts val="0"/>
              </a:spcAft>
              <a:defRPr sz="16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732469" y="960120"/>
            <a:ext cx="3941478" cy="824841"/>
          </a:xfrm>
        </p:spPr>
        <p:txBody>
          <a:bodyPr wrap="square" lIns="0" tIns="0" rIns="0" bIns="0">
            <a:spAutoFit/>
          </a:bodyPr>
          <a:lstStyle>
            <a:lvl1pPr>
              <a:spcBef>
                <a:spcPts val="1200"/>
              </a:spcBef>
              <a:spcAft>
                <a:spcPts val="0"/>
              </a:spcAft>
              <a:defRPr sz="2000" b="0">
                <a:solidFill>
                  <a:schemeClr val="tx1"/>
                </a:solidFill>
                <a:latin typeface="Museo Sans For Dell" pitchFamily="2" charset="0"/>
              </a:defRPr>
            </a:lvl1pPr>
            <a:lvl2pPr marL="574675" indent="-231775">
              <a:spcBef>
                <a:spcPts val="300"/>
              </a:spcBef>
              <a:spcAft>
                <a:spcPts val="0"/>
              </a:spcAft>
              <a:defRPr sz="1800" b="0">
                <a:solidFill>
                  <a:schemeClr val="bg2"/>
                </a:solidFill>
                <a:latin typeface="Museo Sans For Dell" pitchFamily="2" charset="0"/>
              </a:defRPr>
            </a:lvl2pPr>
            <a:lvl3pPr>
              <a:spcBef>
                <a:spcPts val="300"/>
              </a:spcBef>
              <a:spcAft>
                <a:spcPts val="0"/>
              </a:spcAft>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cxnSp>
        <p:nvCxnSpPr>
          <p:cNvPr id="8" name="Straight Connector 7"/>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573346249"/>
      </p:ext>
    </p:extLst>
  </p:cSld>
  <p:clrMapOvr>
    <a:masterClrMapping/>
  </p:clrMapOvr>
  <p:transition spd="med">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cxnSp>
        <p:nvCxnSpPr>
          <p:cNvPr id="6" name="Straight Connector 5"/>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4" name="Straight Connector 3"/>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2015305767"/>
      </p:ext>
    </p:extLst>
  </p:cSld>
  <p:clrMapOvr>
    <a:masterClrMapping/>
  </p:clrMapOvr>
  <p:transition spd="med">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a:t>
            </a:r>
            <a:endParaRPr lang="en-US" dirty="0"/>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smtClean="0"/>
              <a:t>Subtitle</a:t>
            </a:r>
            <a:endParaRPr lang="en-US" dirty="0"/>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Tree>
  </p:cSld>
  <p:clrMapOvr>
    <a:masterClrMapping/>
  </p:clrMapOvr>
  <p:transition spd="med">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_without_Bottom _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Tree>
    <p:extLst>
      <p:ext uri="{BB962C8B-B14F-4D97-AF65-F5344CB8AC3E}">
        <p14:creationId xmlns:p14="http://schemas.microsoft.com/office/powerpoint/2010/main" val="2366251725"/>
      </p:ext>
    </p:extLst>
  </p:cSld>
  <p:clrMapOvr>
    <a:masterClrMapping/>
  </p:clrMapOvr>
  <p:transition spd="med">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4094455007"/>
      </p:ext>
    </p:extLst>
  </p:cSld>
  <p:clrMapOvr>
    <a:masterClrMapping/>
  </p:clrMapOvr>
  <p:transition spd="med">
    <p:wipe dir="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No_Bottom_L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92524"/>
      </p:ext>
    </p:extLst>
  </p:cSld>
  <p:clrMapOvr>
    <a:masterClrMapping/>
  </p:clrMapOvr>
  <p:transition spd="med">
    <p:wipe dir="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bg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br>
              <a:rPr lang="en-US" dirty="0" smtClean="0"/>
            </a:br>
            <a:endParaRPr lang="en-US" dirty="0"/>
          </a:p>
        </p:txBody>
      </p:sp>
    </p:spTree>
    <p:extLst>
      <p:ext uri="{BB962C8B-B14F-4D97-AF65-F5344CB8AC3E}">
        <p14:creationId xmlns:p14="http://schemas.microsoft.com/office/powerpoint/2010/main" val="3498596433"/>
      </p:ext>
    </p:extLst>
  </p:cSld>
  <p:clrMapOvr>
    <a:masterClrMapping/>
  </p:clrMapOvr>
  <p:transition spd="med">
    <p:wipe dir="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_Re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3966014087"/>
      </p:ext>
    </p:extLst>
  </p:cSld>
  <p:clrMapOvr>
    <a:masterClrMapping/>
  </p:clrMapOvr>
  <p:transition spd="med">
    <p:wipe dir="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376954512"/>
      </p:ext>
    </p:extLst>
  </p:cSld>
  <p:clrMapOvr>
    <a:masterClrMapping/>
  </p:clrMapOvr>
  <p:transition spd="med">
    <p:wipe dir="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br>
              <a:rPr lang="en-US" dirty="0" smtClean="0"/>
            </a:br>
            <a:endParaRPr lang="en-US" dirty="0"/>
          </a:p>
        </p:txBody>
      </p:sp>
    </p:spTree>
    <p:extLst>
      <p:ext uri="{BB962C8B-B14F-4D97-AF65-F5344CB8AC3E}">
        <p14:creationId xmlns:p14="http://schemas.microsoft.com/office/powerpoint/2010/main" val="3479512134"/>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_Pupl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1100297458"/>
      </p:ext>
    </p:extLst>
  </p:cSld>
  <p:clrMapOvr>
    <a:masterClrMapping/>
  </p:clrMapOvr>
  <p:transition spd="med">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 </a:t>
            </a:r>
            <a:br>
              <a:rPr lang="en-US" dirty="0" smtClean="0"/>
            </a:br>
            <a:r>
              <a:rPr lang="en-US" dirty="0" smtClean="0"/>
              <a:t>Click to edit master title</a:t>
            </a:r>
            <a:endParaRPr lang="en-US" dirty="0"/>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a:t>
            </a:r>
            <a:endParaRPr lang="en-US" dirty="0"/>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a:t>
            </a:r>
            <a:endParaRPr lang="en-US" dirty="0"/>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a:t>
            </a:r>
            <a:endParaRPr lang="en-US" dirty="0"/>
          </a:p>
        </p:txBody>
      </p:sp>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theme" Target="../theme/theme2.xml"/><Relationship Id="rId9" Type="http://schemas.openxmlformats.org/officeDocument/2006/relationships/image" Target="../media/image2.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Relationship Id="rId14" Type="http://schemas.openxmlformats.org/officeDocument/2006/relationships/slideLayout" Target="../slideLayouts/slideLayout37.xml"/><Relationship Id="rId15" Type="http://schemas.openxmlformats.org/officeDocument/2006/relationships/theme" Target="../theme/theme3.xml"/><Relationship Id="rId16" Type="http://schemas.openxmlformats.org/officeDocument/2006/relationships/image" Target="../media/image4.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smtClean="0">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baseline="0" dirty="0" smtClean="0">
                <a:solidFill>
                  <a:schemeClr val="bg2">
                    <a:lumMod val="50000"/>
                    <a:lumOff val="50000"/>
                  </a:schemeClr>
                </a:solidFill>
                <a:latin typeface="Arial" charset="0"/>
                <a:ea typeface="Arial" charset="0"/>
                <a:cs typeface="Arial" charset="0"/>
              </a:rPr>
              <a:t>   © Donald F. Ferguson, 2017. All rights reserved.</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1/1/18</a:t>
            </a:fld>
            <a:endParaRPr lang="en-US" sz="800" dirty="0" smtClean="0">
              <a:solidFill>
                <a:schemeClr val="bg2">
                  <a:lumMod val="50000"/>
                  <a:lumOff val="50000"/>
                </a:schemeClr>
              </a:solidFill>
              <a:latin typeface="+mn-lt"/>
            </a:endParaRPr>
          </a:p>
        </p:txBody>
      </p:sp>
      <p:sp>
        <p:nvSpPr>
          <p:cNvPr id="7" name="TextBox 6"/>
          <p:cNvSpPr txBox="1"/>
          <p:nvPr userDrawn="1"/>
        </p:nvSpPr>
        <p:spPr bwMode="black">
          <a:xfrm>
            <a:off x="1945263" y="4807343"/>
            <a:ext cx="4214905" cy="332399"/>
          </a:xfrm>
          <a:prstGeom prst="rect">
            <a:avLst/>
          </a:prstGeom>
          <a:noFill/>
        </p:spPr>
        <p:txBody>
          <a:bodyPr wrap="square" lIns="0" tIns="0" rIns="0" bIns="0">
            <a:prstTxWarp prst="textNoShape">
              <a:avLst/>
            </a:prstTxWarp>
            <a:spAutoFit/>
          </a:bodyPr>
          <a:lstStyle/>
          <a:p>
            <a:pPr>
              <a:lnSpc>
                <a:spcPct val="120000"/>
              </a:lnSpc>
            </a:pPr>
            <a:r>
              <a:rPr lang="en-US" sz="900" i="1" dirty="0" smtClean="0"/>
              <a:t>COMS 4111 – </a:t>
            </a:r>
            <a:r>
              <a:rPr lang="en-US" sz="1000" b="0" i="0" kern="1200" dirty="0" smtClean="0">
                <a:solidFill>
                  <a:schemeClr val="tx1"/>
                </a:solidFill>
                <a:effectLst/>
                <a:latin typeface="Arial" charset="0"/>
                <a:ea typeface="+mn-ea"/>
                <a:cs typeface="+mn-cs"/>
              </a:rPr>
              <a:t>Introduction to Databases</a:t>
            </a:r>
            <a:br>
              <a:rPr lang="en-US" sz="1000" b="0" i="0" kern="1200" dirty="0" smtClean="0">
                <a:solidFill>
                  <a:schemeClr val="tx1"/>
                </a:solidFill>
                <a:effectLst/>
                <a:latin typeface="Arial" charset="0"/>
                <a:ea typeface="+mn-ea"/>
                <a:cs typeface="+mn-cs"/>
              </a:rPr>
            </a:br>
            <a:r>
              <a:rPr lang="en-US" sz="800" i="1" dirty="0" smtClean="0"/>
              <a:t>Lecture 1: Introduction, Assignment 1a</a:t>
            </a:r>
            <a:endParaRPr lang="en-US" sz="800" i="1" dirty="0"/>
          </a:p>
        </p:txBody>
      </p:sp>
    </p:spTree>
  </p:cSld>
  <p:clrMap bg1="dk2" tx1="lt1" bg2="dk1" tx2="lt2" accent1="accent1" accent2="accent2" accent3="accent3" accent4="accent4" accent5="accent5" accent6="accent6" hlink="hlink" folHlink="folHlink"/>
  <p:sldLayoutIdLst>
    <p:sldLayoutId id="2147483874" r:id="rId1"/>
    <p:sldLayoutId id="2147483875" r:id="rId2"/>
    <p:sldLayoutId id="2147483897" r:id="rId3"/>
    <p:sldLayoutId id="2147483898" r:id="rId4"/>
    <p:sldLayoutId id="2147483876" r:id="rId5"/>
    <p:sldLayoutId id="2147483877" r:id="rId6"/>
    <p:sldLayoutId id="2147483903" r:id="rId7"/>
    <p:sldLayoutId id="2147483879" r:id="rId8"/>
    <p:sldLayoutId id="2147483896" r:id="rId9"/>
    <p:sldLayoutId id="2147483880" r:id="rId10"/>
    <p:sldLayoutId id="2147483881" r:id="rId11"/>
    <p:sldLayoutId id="2147483882" r:id="rId12"/>
    <p:sldLayoutId id="2147483884" r:id="rId13"/>
    <p:sldLayoutId id="2147483885" r:id="rId14"/>
    <p:sldLayoutId id="2147483921" r:id="rId15"/>
    <p:sldLayoutId id="2147483923" r:id="rId16"/>
  </p:sldLayoutIdLst>
  <p:transition spd="med">
    <p:wipe dir="r"/>
  </p:transition>
  <p:timing>
    <p:tnLst>
      <p:par>
        <p:cTn id="1" dur="indefinite" restart="never" nodeType="tmRoot"/>
      </p:par>
    </p:tnLst>
  </p:timing>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black">
          <a:xfrm>
            <a:off x="8323824" y="4697836"/>
            <a:ext cx="377504" cy="377504"/>
          </a:xfrm>
          <a:prstGeom prst="rect">
            <a:avLst/>
          </a:prstGeom>
        </p:spPr>
      </p:pic>
      <p:sp>
        <p:nvSpPr>
          <p:cNvPr id="1028" name="Title Placeholder 21"/>
          <p:cNvSpPr>
            <a:spLocks noGrp="1"/>
          </p:cNvSpPr>
          <p:nvPr>
            <p:ph type="title"/>
          </p:nvPr>
        </p:nvSpPr>
        <p:spPr bwMode="auto">
          <a:xfrm>
            <a:off x="425907" y="201168"/>
            <a:ext cx="8239125"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title </a:t>
            </a:r>
          </a:p>
        </p:txBody>
      </p:sp>
      <p:sp>
        <p:nvSpPr>
          <p:cNvPr id="1029" name="Text Placeholder 12"/>
          <p:cNvSpPr>
            <a:spLocks noGrp="1"/>
          </p:cNvSpPr>
          <p:nvPr>
            <p:ph type="body" idx="1"/>
          </p:nvPr>
        </p:nvSpPr>
        <p:spPr bwMode="auto">
          <a:xfrm>
            <a:off x="457200" y="969264"/>
            <a:ext cx="8239125" cy="97411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text</a:t>
            </a:r>
          </a:p>
          <a:p>
            <a:pPr lvl="1"/>
            <a:r>
              <a:rPr lang="en-US" dirty="0" smtClean="0"/>
              <a:t>Second level</a:t>
            </a:r>
          </a:p>
          <a:p>
            <a:pPr lvl="2"/>
            <a:r>
              <a:rPr lang="en-US" dirty="0" smtClean="0"/>
              <a:t>Third level</a:t>
            </a:r>
          </a:p>
          <a:p>
            <a:pPr marL="1246188" marR="0" lvl="3" indent="-220663" algn="l" defTabSz="914400" rtl="0" eaLnBrk="1" fontAlgn="base" latinLnBrk="0" hangingPunct="1">
              <a:lnSpc>
                <a:spcPct val="90000"/>
              </a:lnSpc>
              <a:spcBef>
                <a:spcPts val="300"/>
              </a:spcBef>
              <a:spcAft>
                <a:spcPts val="0"/>
              </a:spcAft>
              <a:buClr>
                <a:schemeClr val="tx2"/>
              </a:buClr>
              <a:buSzTx/>
              <a:buFont typeface="Museo Sans For Dell" pitchFamily="2" charset="0"/>
              <a:buChar char="–"/>
              <a:tabLst/>
              <a:defRPr/>
            </a:pPr>
            <a:r>
              <a:rPr lang="en-US" dirty="0" smtClean="0"/>
              <a:t>Fourth level</a:t>
            </a:r>
          </a:p>
        </p:txBody>
      </p:sp>
      <p:sp>
        <p:nvSpPr>
          <p:cNvPr id="17" name="TextBox 16" hidden="1"/>
          <p:cNvSpPr txBox="1"/>
          <p:nvPr/>
        </p:nvSpPr>
        <p:spPr>
          <a:xfrm>
            <a:off x="1724025" y="4830428"/>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734172E7-D5BA-4D01-91D8-E4A8A3A75AB4}" type="datetime1">
              <a:rPr lang="en-US" sz="800" smtClean="0">
                <a:solidFill>
                  <a:schemeClr val="tx2"/>
                </a:solidFill>
                <a:latin typeface="+mn-lt"/>
              </a:rPr>
              <a:pPr>
                <a:lnSpc>
                  <a:spcPct val="90000"/>
                </a:lnSpc>
                <a:spcBef>
                  <a:spcPts val="600"/>
                </a:spcBef>
                <a:spcAft>
                  <a:spcPts val="0"/>
                </a:spcAft>
                <a:buClr>
                  <a:schemeClr val="bg1"/>
                </a:buClr>
              </a:pPr>
              <a:t>1/1/18</a:t>
            </a:fld>
            <a:endParaRPr lang="en-US" sz="800" dirty="0" smtClean="0">
              <a:solidFill>
                <a:schemeClr val="tx2"/>
              </a:solidFill>
              <a:latin typeface="+mn-lt"/>
            </a:endParaRPr>
          </a:p>
        </p:txBody>
      </p:sp>
      <p:sp>
        <p:nvSpPr>
          <p:cNvPr id="16" name="TextBox 15"/>
          <p:cNvSpPr txBox="1"/>
          <p:nvPr/>
        </p:nvSpPr>
        <p:spPr>
          <a:xfrm>
            <a:off x="430712" y="4826970"/>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tx2"/>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smtClean="0">
              <a:solidFill>
                <a:schemeClr val="tx2"/>
              </a:solidFill>
              <a:latin typeface="Museo Sans For Dell" pitchFamily="2" charset="0"/>
              <a:ea typeface="+mn-ea"/>
              <a:cs typeface="+mn-cs"/>
            </a:endParaRPr>
          </a:p>
        </p:txBody>
      </p:sp>
      <p:sp>
        <p:nvSpPr>
          <p:cNvPr id="19" name="TextBox 18"/>
          <p:cNvSpPr txBox="1"/>
          <p:nvPr/>
        </p:nvSpPr>
        <p:spPr bwMode="black">
          <a:xfrm>
            <a:off x="5459388" y="4810807"/>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dirty="0" smtClean="0">
                <a:solidFill>
                  <a:schemeClr val="tx2"/>
                </a:solidFill>
                <a:latin typeface="Museo Sans For Dell" pitchFamily="2" charset="0"/>
              </a:rPr>
              <a:t>Services</a:t>
            </a:r>
            <a:endParaRPr lang="en-US" sz="900" dirty="0">
              <a:solidFill>
                <a:schemeClr val="tx2"/>
              </a:solidFill>
              <a:latin typeface="Museo Sans For Dell" pitchFamily="2" charset="0"/>
            </a:endParaRPr>
          </a:p>
        </p:txBody>
      </p:sp>
      <p:sp>
        <p:nvSpPr>
          <p:cNvPr id="9" name="TextBox 8"/>
          <p:cNvSpPr txBox="1"/>
          <p:nvPr userDrawn="1"/>
        </p:nvSpPr>
        <p:spPr>
          <a:xfrm>
            <a:off x="742950" y="4824081"/>
            <a:ext cx="933450" cy="124650"/>
          </a:xfrm>
          <a:prstGeom prst="rect">
            <a:avLst/>
          </a:prstGeom>
        </p:spPr>
        <p:txBody>
          <a:bodyPr vert="horz" wrap="square" lIns="0" tIns="0" rIns="0" bIns="0" rtlCol="0" anchor="ctr">
            <a:spAutoFit/>
          </a:bodyPr>
          <a:lstStyle/>
          <a:p>
            <a:pPr algn="l" rtl="0" fontAlgn="base">
              <a:lnSpc>
                <a:spcPct val="90000"/>
              </a:lnSpc>
              <a:spcBef>
                <a:spcPct val="0"/>
              </a:spcBef>
              <a:spcAft>
                <a:spcPct val="0"/>
              </a:spcAft>
              <a:buClr>
                <a:schemeClr val="bg1"/>
              </a:buClr>
            </a:pPr>
            <a:r>
              <a:rPr lang="en-US" sz="900" kern="1200" dirty="0" smtClean="0">
                <a:solidFill>
                  <a:schemeClr val="tx2"/>
                </a:solidFill>
                <a:latin typeface="+mn-lt"/>
                <a:ea typeface="+mn-ea"/>
                <a:cs typeface="+mn-cs"/>
              </a:rPr>
              <a:t>Room for text</a:t>
            </a:r>
          </a:p>
        </p:txBody>
      </p:sp>
      <p:sp>
        <p:nvSpPr>
          <p:cNvPr id="2" name="fl" descr="                        Dell - Internal Use - Confidential"/>
          <p:cNvSpPr txBox="1"/>
          <p:nvPr userDrawn="1"/>
        </p:nvSpPr>
        <p:spPr>
          <a:xfrm>
            <a:off x="0" y="4963414"/>
            <a:ext cx="9144000" cy="0"/>
          </a:xfrm>
          <a:prstGeom prst="rect">
            <a:avLst/>
          </a:prstGeom>
          <a:noFill/>
        </p:spPr>
        <p:txBody>
          <a:bodyPr vert="horz" wrap="none" rtlCol="0">
            <a:noAutofit/>
          </a:bodyPr>
          <a:lstStyle/>
          <a:p>
            <a:pPr algn="l">
              <a:lnSpc>
                <a:spcPct val="90000"/>
              </a:lnSpc>
              <a:spcBef>
                <a:spcPts val="600"/>
              </a:spcBef>
              <a:spcAft>
                <a:spcPts val="0"/>
              </a:spcAft>
              <a:buClr>
                <a:schemeClr val="bg1"/>
              </a:buClr>
            </a:pPr>
            <a:r>
              <a:rPr lang="en-US" sz="850" b="1" i="0" u="none" baseline="0" smtClean="0">
                <a:solidFill>
                  <a:srgbClr val="7F7F7F"/>
                </a:solidFill>
                <a:latin typeface="museo sans for dell"/>
              </a:rPr>
              <a:t>                        Dell - Internal Use - Confidential</a:t>
            </a:r>
            <a:endParaRPr lang="en-US" sz="850" b="1" i="0" u="none" baseline="0" dirty="0" err="1" smtClean="0">
              <a:solidFill>
                <a:srgbClr val="7F7F7F"/>
              </a:solidFill>
              <a:latin typeface="museo sans for dell"/>
            </a:endParaRPr>
          </a:p>
        </p:txBody>
      </p:sp>
    </p:spTree>
  </p:cSld>
  <p:clrMap bg1="dk2" tx1="lt1" bg2="dk1" tx2="lt2" accent1="accent1" accent2="accent2" accent3="accent3" accent4="accent4" accent5="accent5" accent6="accent6" hlink="hlink" folHlink="folHlink"/>
  <p:sldLayoutIdLst>
    <p:sldLayoutId id="2147483888" r:id="rId1"/>
    <p:sldLayoutId id="2147483901" r:id="rId2"/>
    <p:sldLayoutId id="2147483902" r:id="rId3"/>
    <p:sldLayoutId id="2147483889" r:id="rId4"/>
    <p:sldLayoutId id="2147483895" r:id="rId5"/>
    <p:sldLayoutId id="2147483893" r:id="rId6"/>
    <p:sldLayoutId id="2147483890" r:id="rId7"/>
  </p:sldLayoutIdLst>
  <p:transition spd="med">
    <p:wipe dir="r"/>
  </p:transition>
  <p:timing>
    <p:tnLst>
      <p:par>
        <p:cTn id="1" dur="indefinite" restart="never" nodeType="tmRoot"/>
      </p:par>
    </p:tnLst>
  </p:timing>
  <p:hf sldNum="0" hdr="0" ftr="0" dt="0"/>
  <p:txStyles>
    <p:titleStyle>
      <a:lvl1pPr algn="l" rtl="0" eaLnBrk="1" fontAlgn="base" hangingPunct="1">
        <a:lnSpc>
          <a:spcPct val="90000"/>
        </a:lnSpc>
        <a:spcBef>
          <a:spcPct val="0"/>
        </a:spcBef>
        <a:spcAft>
          <a:spcPct val="0"/>
        </a:spcAft>
        <a:defRPr sz="2400" b="0" cap="none" baseline="0">
          <a:solidFill>
            <a:schemeClr val="tx2"/>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200"/>
        </a:spcBef>
        <a:spcAft>
          <a:spcPts val="0"/>
        </a:spcAft>
        <a:buClr>
          <a:schemeClr val="tx2"/>
        </a:buClr>
        <a:buFont typeface="Arial" pitchFamily="34" charset="0"/>
        <a:buChar char="•"/>
        <a:defRPr sz="1800" baseline="0">
          <a:solidFill>
            <a:schemeClr val="tx2"/>
          </a:solidFill>
          <a:latin typeface="Museo Sans For Dell" pitchFamily="2" charset="0"/>
          <a:ea typeface="Museo Sans For Dell" pitchFamily="2" charset="0"/>
          <a:cs typeface="+mn-cs"/>
        </a:defRPr>
      </a:lvl1pPr>
      <a:lvl2pPr marL="574675" indent="-223838" algn="l" rtl="0" eaLnBrk="1" fontAlgn="base" hangingPunct="1">
        <a:lnSpc>
          <a:spcPct val="90000"/>
        </a:lnSpc>
        <a:spcBef>
          <a:spcPts val="300"/>
        </a:spcBef>
        <a:spcAft>
          <a:spcPts val="0"/>
        </a:spcAft>
        <a:buClr>
          <a:schemeClr val="tx2"/>
        </a:buClr>
        <a:buSzPct val="100000"/>
        <a:buFont typeface="Museo Sans For Dell" pitchFamily="2" charset="0"/>
        <a:buChar char="–"/>
        <a:defRPr sz="1600" baseline="0">
          <a:solidFill>
            <a:schemeClr val="tx2"/>
          </a:solidFill>
          <a:latin typeface="Museo Sans For Dell" pitchFamily="2" charset="0"/>
          <a:ea typeface="Museo Sans For Dell" pitchFamily="2" charset="0"/>
        </a:defRPr>
      </a:lvl2pPr>
      <a:lvl3pPr marL="909638" marR="0" indent="-220663" algn="l" defTabSz="914400" rtl="0" eaLnBrk="1" fontAlgn="base" latinLnBrk="0" hangingPunct="1">
        <a:lnSpc>
          <a:spcPct val="90000"/>
        </a:lnSpc>
        <a:spcBef>
          <a:spcPts val="300"/>
        </a:spcBef>
        <a:spcAft>
          <a:spcPts val="0"/>
        </a:spcAft>
        <a:buClr>
          <a:schemeClr val="tx2"/>
        </a:buClr>
        <a:buSzTx/>
        <a:buFont typeface="Museo Sans For Dell" pitchFamily="2" charset="0"/>
        <a:buChar char="–"/>
        <a:tabLst/>
        <a:defRPr sz="1400">
          <a:solidFill>
            <a:schemeClr val="tx2"/>
          </a:solidFill>
          <a:latin typeface="Museo Sans For Dell" pitchFamily="2" charset="0"/>
          <a:ea typeface="Museo Sans For Dell" pitchFamily="2" charset="0"/>
        </a:defRPr>
      </a:lvl3pPr>
      <a:lvl4pPr marL="1246188" indent="-222250" algn="l" rtl="0" eaLnBrk="1" fontAlgn="base" hangingPunct="1">
        <a:lnSpc>
          <a:spcPct val="90000"/>
        </a:lnSpc>
        <a:spcBef>
          <a:spcPts val="800"/>
        </a:spcBef>
        <a:spcAft>
          <a:spcPct val="0"/>
        </a:spcAft>
        <a:buClr>
          <a:schemeClr val="bg1"/>
        </a:buClr>
        <a:buFont typeface="Museo For Dell 300" pitchFamily="50" charset="0"/>
        <a:buChar char="–"/>
        <a:defRPr sz="1200">
          <a:solidFill>
            <a:schemeClr val="tx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438150" y="196172"/>
            <a:ext cx="8248650"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title</a:t>
            </a:r>
          </a:p>
        </p:txBody>
      </p:sp>
      <p:sp>
        <p:nvSpPr>
          <p:cNvPr id="1029" name="Text Placeholder 12"/>
          <p:cNvSpPr>
            <a:spLocks noGrp="1"/>
          </p:cNvSpPr>
          <p:nvPr>
            <p:ph type="body" idx="1"/>
          </p:nvPr>
        </p:nvSpPr>
        <p:spPr bwMode="auto">
          <a:xfrm>
            <a:off x="457200" y="955477"/>
            <a:ext cx="8248650" cy="105721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pic>
        <p:nvPicPr>
          <p:cNvPr id="6" name="Picture 5" descr="dell_gray_logo.png"/>
          <p:cNvPicPr>
            <a:picLocks noChangeAspect="1"/>
          </p:cNvPicPr>
          <p:nvPr/>
        </p:nvPicPr>
        <p:blipFill>
          <a:blip r:embed="rId16" cstate="screen"/>
          <a:stretch>
            <a:fillRect/>
          </a:stretch>
        </p:blipFill>
        <p:spPr bwMode="black">
          <a:xfrm>
            <a:off x="8193025" y="4670013"/>
            <a:ext cx="573025" cy="429769"/>
          </a:xfrm>
          <a:prstGeom prst="rect">
            <a:avLst/>
          </a:prstGeom>
        </p:spPr>
      </p:pic>
      <p:sp>
        <p:nvSpPr>
          <p:cNvPr id="14" name="TextBox 13"/>
          <p:cNvSpPr txBox="1"/>
          <p:nvPr/>
        </p:nvSpPr>
        <p:spPr>
          <a:xfrm>
            <a:off x="440237" y="4843076"/>
            <a:ext cx="265176" cy="89154"/>
          </a:xfrm>
          <a:prstGeom prst="rect">
            <a:avLst/>
          </a:prstGeom>
        </p:spPr>
        <p:txBody>
          <a:bodyPr vert="horz" lIns="0" tIns="0" rIns="0" bIns="0" rtlCol="0" anchor="ctr">
            <a:noAutofit/>
          </a:bodyPr>
          <a:lstStyle/>
          <a:p>
            <a:pPr>
              <a:lnSpc>
                <a:spcPct val="90000"/>
              </a:lnSpc>
              <a:buClr>
                <a:srgbClr val="0085C3"/>
              </a:buClr>
            </a:pPr>
            <a:fld id="{58EC7406-F4CC-4ABF-902E-2AF4E70E5C0F}" type="slidenum">
              <a:rPr lang="en-US" sz="900" smtClean="0">
                <a:solidFill>
                  <a:srgbClr val="000000">
                    <a:lumMod val="50000"/>
                    <a:lumOff val="50000"/>
                  </a:srgbClr>
                </a:solidFill>
                <a:latin typeface="Museo Sans For Dell"/>
              </a:rPr>
              <a:pPr>
                <a:lnSpc>
                  <a:spcPct val="90000"/>
                </a:lnSpc>
                <a:buClr>
                  <a:srgbClr val="0085C3"/>
                </a:buClr>
              </a:pPr>
              <a:t>‹#›</a:t>
            </a:fld>
            <a:endParaRPr lang="en-US" sz="900" dirty="0" err="1" smtClean="0">
              <a:solidFill>
                <a:srgbClr val="000000">
                  <a:lumMod val="50000"/>
                  <a:lumOff val="50000"/>
                </a:srgbClr>
              </a:solidFill>
              <a:latin typeface="Museo Sans For Dell"/>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85C3"/>
              </a:buClr>
            </a:pPr>
            <a:fld id="{E00CF047-7350-4707-AA1A-E56FA69586CC}" type="datetime1">
              <a:rPr lang="en-US" sz="900" smtClean="0">
                <a:solidFill>
                  <a:srgbClr val="000000">
                    <a:lumMod val="50000"/>
                    <a:lumOff val="50000"/>
                  </a:srgbClr>
                </a:solidFill>
                <a:latin typeface="Museo Sans For Dell"/>
              </a:rPr>
              <a:pPr>
                <a:lnSpc>
                  <a:spcPct val="90000"/>
                </a:lnSpc>
                <a:spcBef>
                  <a:spcPts val="600"/>
                </a:spcBef>
                <a:spcAft>
                  <a:spcPts val="0"/>
                </a:spcAft>
                <a:buClr>
                  <a:srgbClr val="0085C3"/>
                </a:buClr>
              </a:pPr>
              <a:t>1/1/18</a:t>
            </a:fld>
            <a:endParaRPr lang="en-US" sz="900" dirty="0" smtClean="0">
              <a:solidFill>
                <a:srgbClr val="000000">
                  <a:lumMod val="50000"/>
                  <a:lumOff val="50000"/>
                </a:srgbClr>
              </a:solidFill>
              <a:latin typeface="Museo Sans For Del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85C3"/>
              </a:buClr>
            </a:pPr>
            <a:fld id="{E00CF047-7350-4707-AA1A-E56FA69586CC}" type="datetime1">
              <a:rPr lang="en-US" sz="900" smtClean="0">
                <a:solidFill>
                  <a:srgbClr val="000000">
                    <a:lumMod val="50000"/>
                    <a:lumOff val="50000"/>
                  </a:srgbClr>
                </a:solidFill>
                <a:latin typeface="Museo Sans For Dell"/>
              </a:rPr>
              <a:pPr>
                <a:lnSpc>
                  <a:spcPct val="90000"/>
                </a:lnSpc>
                <a:spcBef>
                  <a:spcPts val="600"/>
                </a:spcBef>
                <a:spcAft>
                  <a:spcPts val="0"/>
                </a:spcAft>
                <a:buClr>
                  <a:srgbClr val="0085C3"/>
                </a:buClr>
              </a:pPr>
              <a:t>1/1/18</a:t>
            </a:fld>
            <a:endParaRPr lang="en-US" sz="900" dirty="0" smtClean="0">
              <a:solidFill>
                <a:srgbClr val="000000">
                  <a:lumMod val="50000"/>
                  <a:lumOff val="50000"/>
                </a:srgbClr>
              </a:solidFill>
              <a:latin typeface="Museo Sans For Dell"/>
            </a:endParaRPr>
          </a:p>
        </p:txBody>
      </p:sp>
      <p:sp>
        <p:nvSpPr>
          <p:cNvPr id="9" name="TextBox 8"/>
          <p:cNvSpPr txBox="1"/>
          <p:nvPr/>
        </p:nvSpPr>
        <p:spPr bwMode="black">
          <a:xfrm>
            <a:off x="5350331" y="4828025"/>
            <a:ext cx="2743200" cy="153888"/>
          </a:xfrm>
          <a:prstGeom prst="rect">
            <a:avLst/>
          </a:prstGeom>
          <a:noFill/>
        </p:spPr>
        <p:txBody>
          <a:bodyPr lIns="0" tIns="0" rIns="0" bIns="0">
            <a:prstTxWarp prst="textNoShape">
              <a:avLst/>
            </a:prstTxWarp>
            <a:spAutoFit/>
          </a:bodyPr>
          <a:lstStyle/>
          <a:p>
            <a:pPr algn="r"/>
            <a:r>
              <a:rPr lang="en-US" sz="1000" dirty="0" smtClean="0">
                <a:solidFill>
                  <a:srgbClr val="000000">
                    <a:lumMod val="50000"/>
                    <a:lumOff val="50000"/>
                  </a:srgbClr>
                </a:solidFill>
                <a:latin typeface="Museo Sans For Dell"/>
              </a:rPr>
              <a:t>Dell Commerce Services Group </a:t>
            </a:r>
          </a:p>
        </p:txBody>
      </p:sp>
      <p:sp>
        <p:nvSpPr>
          <p:cNvPr id="11" name="TextBox 10"/>
          <p:cNvSpPr txBox="1"/>
          <p:nvPr userDrawn="1"/>
        </p:nvSpPr>
        <p:spPr>
          <a:xfrm>
            <a:off x="752475" y="4818405"/>
            <a:ext cx="1337582" cy="138499"/>
          </a:xfrm>
          <a:prstGeom prst="rect">
            <a:avLst/>
          </a:prstGeom>
        </p:spPr>
        <p:txBody>
          <a:bodyPr vert="horz" wrap="square" lIns="0" tIns="0" rIns="0" bIns="0" rtlCol="0" anchor="ctr">
            <a:spAutoFit/>
          </a:bodyPr>
          <a:lstStyle/>
          <a:p>
            <a:pPr>
              <a:lnSpc>
                <a:spcPct val="90000"/>
              </a:lnSpc>
              <a:buClr>
                <a:srgbClr val="0085C3"/>
              </a:buClr>
            </a:pPr>
            <a:r>
              <a:rPr lang="en-US" sz="1000" dirty="0" smtClean="0">
                <a:solidFill>
                  <a:srgbClr val="000000">
                    <a:lumMod val="50000"/>
                    <a:lumOff val="50000"/>
                  </a:srgbClr>
                </a:solidFill>
                <a:latin typeface="Museo Sans For Dell"/>
              </a:rPr>
              <a:t>Dell Confidential</a:t>
            </a:r>
          </a:p>
        </p:txBody>
      </p:sp>
      <p:sp>
        <p:nvSpPr>
          <p:cNvPr id="2" name="fl" descr="                        Dell - Internal Use - Confidential"/>
          <p:cNvSpPr txBox="1"/>
          <p:nvPr userDrawn="1"/>
        </p:nvSpPr>
        <p:spPr>
          <a:xfrm>
            <a:off x="0" y="4963414"/>
            <a:ext cx="2505814" cy="210058"/>
          </a:xfrm>
          <a:prstGeom prst="rect">
            <a:avLst/>
          </a:prstGeom>
          <a:noFill/>
        </p:spPr>
        <p:txBody>
          <a:bodyPr vert="horz" wrap="none" rtlCol="0">
            <a:spAutoFit/>
          </a:bodyPr>
          <a:lstStyle/>
          <a:p>
            <a:pPr algn="l">
              <a:lnSpc>
                <a:spcPct val="90000"/>
              </a:lnSpc>
              <a:spcBef>
                <a:spcPts val="600"/>
              </a:spcBef>
              <a:spcAft>
                <a:spcPts val="0"/>
              </a:spcAft>
              <a:buClr>
                <a:schemeClr val="bg1"/>
              </a:buClr>
            </a:pPr>
            <a:r>
              <a:rPr lang="en-US" sz="850" b="1" i="0" u="none" baseline="0" smtClean="0">
                <a:solidFill>
                  <a:srgbClr val="7F7F7F"/>
                </a:solidFill>
                <a:latin typeface="museo sans for dell"/>
              </a:rPr>
              <a:t>                        Dell - Internal Use - Confidential</a:t>
            </a: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1538340585"/>
      </p:ext>
    </p:extLst>
  </p:cSld>
  <p:clrMap bg1="dk2" tx1="lt1" bg2="dk1" tx2="lt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Lst>
  <p:transition spd="med">
    <p:wipe dir="r"/>
  </p:transition>
  <p:timing>
    <p:tnLst>
      <p:par>
        <p:cTn id="1" dur="indefinite" restart="never" nodeType="tmRoot"/>
      </p:par>
    </p:tnLst>
  </p:timing>
  <p:hf hdr="0" dt="0"/>
  <p:txStyles>
    <p:titleStyle>
      <a:lvl1pPr algn="l" rtl="0" eaLnBrk="1" fontAlgn="base" hangingPunct="1">
        <a:lnSpc>
          <a:spcPct val="90000"/>
        </a:lnSpc>
        <a:spcBef>
          <a:spcPct val="0"/>
        </a:spcBef>
        <a:spcAft>
          <a:spcPct val="0"/>
        </a:spcAft>
        <a:defRPr sz="2400" b="0" cap="none" baseline="0">
          <a:solidFill>
            <a:schemeClr val="bg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200"/>
        </a:spcBef>
        <a:spcAft>
          <a:spcPts val="0"/>
        </a:spcAft>
        <a:buClr>
          <a:schemeClr val="bg1"/>
        </a:buClr>
        <a:buFont typeface="Arial" pitchFamily="34" charset="0"/>
        <a:buChar char="•"/>
        <a:defRPr sz="2000">
          <a:solidFill>
            <a:schemeClr val="tx1"/>
          </a:solidFill>
          <a:latin typeface="Museo Sans For Dell" pitchFamily="2" charset="0"/>
          <a:ea typeface="Museo Sans For Dell" pitchFamily="2" charset="0"/>
          <a:cs typeface="+mn-cs"/>
        </a:defRPr>
      </a:lvl1pPr>
      <a:lvl2pPr marL="574675" indent="-233363" algn="l" rtl="0" eaLnBrk="1" fontAlgn="base" hangingPunct="1">
        <a:lnSpc>
          <a:spcPct val="90000"/>
        </a:lnSpc>
        <a:spcBef>
          <a:spcPts val="300"/>
        </a:spcBef>
        <a:spcAft>
          <a:spcPts val="0"/>
        </a:spcAft>
        <a:buClr>
          <a:schemeClr val="bg1"/>
        </a:buClr>
        <a:buFont typeface="Museo Sans For Dell" pitchFamily="2" charset="0"/>
        <a:buChar char="–"/>
        <a:defRPr sz="1800" baseline="0">
          <a:solidFill>
            <a:schemeClr val="tx1"/>
          </a:solidFill>
          <a:latin typeface="Museo Sans For Dell" pitchFamily="2" charset="0"/>
          <a:ea typeface="Museo Sans For Dell" pitchFamily="2" charset="0"/>
        </a:defRPr>
      </a:lvl2pPr>
      <a:lvl3pPr marL="909638" indent="-220663" algn="l" rtl="0" eaLnBrk="1" fontAlgn="base" hangingPunct="1">
        <a:lnSpc>
          <a:spcPct val="90000"/>
        </a:lnSpc>
        <a:spcBef>
          <a:spcPts val="300"/>
        </a:spcBef>
        <a:spcAft>
          <a:spcPts val="0"/>
        </a:spcAft>
        <a:buClr>
          <a:schemeClr val="bg1"/>
        </a:buClr>
        <a:buFont typeface="Museo Sans For Dell" pitchFamily="2" charset="0"/>
        <a:buChar char="–"/>
        <a:defRPr sz="1600" baseline="0">
          <a:solidFill>
            <a:schemeClr val="tx1"/>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chemeClr val="bg1"/>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 Id="rId5" Type="http://schemas.openxmlformats.org/officeDocument/2006/relationships/hyperlink" Target="https://www.amazon.com/s/ref=dp_byline_sr_book_3?ie=UTF8&amp;text=Jennifer+Widom&amp;search-alias=books&amp;field-author=Jennifer+Widom&amp;sort=relevancerank" TargetMode="External"/><Relationship Id="rId6" Type="http://schemas.openxmlformats.org/officeDocument/2006/relationships/hyperlink" Target="https://www.amazon.com/Raghu-Ramakrishnan/e/B000AQ3IHQ/ref=dp_byline_cont_book_1" TargetMode="External"/><Relationship Id="rId7" Type="http://schemas.openxmlformats.org/officeDocument/2006/relationships/hyperlink" Target="https://www.amazon.com/Johannes-Gehrke/e/B001HCU55K/ref=dp_byline_cont_book_2" TargetMode="External"/><Relationship Id="rId1" Type="http://schemas.openxmlformats.org/officeDocument/2006/relationships/slideLayout" Target="../slideLayouts/slideLayout2.xml"/><Relationship Id="rId2" Type="http://schemas.openxmlformats.org/officeDocument/2006/relationships/hyperlink" Target="https://courseworks2.columbia.edu/courses/47468/assignment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 Id="rId3" Type="http://schemas.openxmlformats.org/officeDocument/2006/relationships/hyperlink" Target="https://en.wikipedia.org/wiki/Dat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 Id="rId3" Type="http://schemas.openxmlformats.org/officeDocument/2006/relationships/hyperlink" Target="https://en.wikipedia.org/wiki/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Database#cite_note-1" TargetMode="External"/><Relationship Id="rId4" Type="http://schemas.openxmlformats.org/officeDocument/2006/relationships/hyperlink" Target="https://en.wikipedia.org/wiki/Database_schema" TargetMode="External"/><Relationship Id="rId5" Type="http://schemas.openxmlformats.org/officeDocument/2006/relationships/hyperlink" Target="https://en.wikipedia.org/wiki/Table_(database)" TargetMode="External"/><Relationship Id="rId6" Type="http://schemas.openxmlformats.org/officeDocument/2006/relationships/hyperlink" Target="https://en.wikipedia.org/wiki/Query_language" TargetMode="External"/><Relationship Id="rId7" Type="http://schemas.openxmlformats.org/officeDocument/2006/relationships/hyperlink" Target="https://en.wikipedia.org/wiki/View_(SQL)" TargetMode="External"/><Relationship Id="rId8" Type="http://schemas.openxmlformats.org/officeDocument/2006/relationships/hyperlink" Target="https://en.wikipedia.org/wiki/Process_(computing)" TargetMode="External"/><Relationship Id="rId9" Type="http://schemas.openxmlformats.org/officeDocument/2006/relationships/hyperlink" Target="https://en.wikipedia.org/wiki/Database)" TargetMode="External"/><Relationship Id="rId10" Type="http://schemas.openxmlformats.org/officeDocument/2006/relationships/hyperlink" Target="http://www.businessdictionary.com/definition/database.html" TargetMode="External"/><Relationship Id="rId1" Type="http://schemas.openxmlformats.org/officeDocument/2006/relationships/slideLayout" Target="../slideLayouts/slideLayout2.xml"/><Relationship Id="rId2" Type="http://schemas.openxmlformats.org/officeDocument/2006/relationships/hyperlink" Target="https://en.wikipedia.org/wiki/Data_(computi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 Id="rId5" Type="http://schemas.openxmlformats.org/officeDocument/2006/relationships/hyperlink" Target="https://www.amazon.com/s/ref=dp_byline_sr_book_3?ie=UTF8&amp;text=Jennifer+Widom&amp;search-alias=books&amp;field-author=Jennifer+Widom&amp;sort=relevancerank" TargetMode="External"/><Relationship Id="rId1" Type="http://schemas.openxmlformats.org/officeDocument/2006/relationships/slideLayout" Target="../slideLayouts/slideLayout2.xml"/><Relationship Id="rId2" Type="http://schemas.openxmlformats.org/officeDocument/2006/relationships/hyperlink" Target="http://www.webopedia.com/TERM/D/data_modeling.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6.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 Id="rId5" Type="http://schemas.openxmlformats.org/officeDocument/2006/relationships/hyperlink" Target="https://www.amazon.com/s/ref=dp_byline_sr_book_3?ie=UTF8&amp;text=Jennifer+Widom&amp;search-alias=books&amp;field-author=Jennifer+Widom&amp;sort=relevancerank" TargetMode="External"/><Relationship Id="rId1" Type="http://schemas.openxmlformats.org/officeDocument/2006/relationships/slideLayout" Target="../slideLayouts/slideLayout2.xml"/><Relationship Id="rId2" Type="http://schemas.openxmlformats.org/officeDocument/2006/relationships/hyperlink" Target="http://www.webopedia.com/TERM/D/data_modeling.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 Id="rId5" Type="http://schemas.openxmlformats.org/officeDocument/2006/relationships/hyperlink" Target="https://www.amazon.com/s/ref=dp_byline_sr_book_3?ie=UTF8&amp;text=Jennifer+Widom&amp;search-alias=books&amp;field-author=Jennifer+Widom&amp;sort=relevancerank" TargetMode="External"/><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 Id="rId5" Type="http://schemas.openxmlformats.org/officeDocument/2006/relationships/hyperlink" Target="https://www.amazon.com/s/ref=dp_byline_sr_book_3?ie=UTF8&amp;text=Jennifer+Widom&amp;search-alias=books&amp;field-author=Jennifer+Widom&amp;sort=relevancerank" TargetMode="External"/><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mazon.com/Raghu-Ramakrishnan/e/B000AQ3IHQ/ref=dp_byline_cont_book_1" TargetMode="External"/><Relationship Id="rId3" Type="http://schemas.openxmlformats.org/officeDocument/2006/relationships/hyperlink" Target="https://www.amazon.com/Johannes-Gehrke/e/B001HCU55K/ref=dp_byline_cont_book_2"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35.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image" Target="../media/image22.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iazza.com/class/j5tvenbo7g87ir?cid=6)" TargetMode="External"/><Relationship Id="rId3" Type="http://schemas.openxmlformats.org/officeDocument/2006/relationships/hyperlink" Target="https://dev.mysql.com/download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iazza.com/class/j5tvenbo7g87ir?cid=6)" TargetMode="External"/><Relationship Id="rId3" Type="http://schemas.openxmlformats.org/officeDocument/2006/relationships/hyperlink" Target="https://dev.mysql.com/download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elitedefensivetactics.com/" TargetMode="External"/><Relationship Id="rId4" Type="http://schemas.openxmlformats.org/officeDocument/2006/relationships/hyperlink" Target="http://dmna.ny.gov/nyg/)" TargetMode="External"/><Relationship Id="rId1" Type="http://schemas.openxmlformats.org/officeDocument/2006/relationships/slideLayout" Target="../slideLayouts/slideLayout2.xml"/><Relationship Id="rId2" Type="http://schemas.openxmlformats.org/officeDocument/2006/relationships/hyperlink" Target="http://www.tracyskarateworldwide.com/about.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hyperlink" Target="http://dmna.ny.gov/ny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818601" y="1415627"/>
            <a:ext cx="7129455" cy="1494647"/>
          </a:xfrm>
        </p:spPr>
        <p:txBody>
          <a:bodyPr>
            <a:normAutofit/>
          </a:bodyPr>
          <a:lstStyle/>
          <a:p>
            <a:pPr>
              <a:lnSpc>
                <a:spcPct val="120000"/>
              </a:lnSpc>
            </a:pPr>
            <a:r>
              <a:rPr lang="en-US" sz="2000" dirty="0" smtClean="0"/>
              <a:t>COMS 4111: </a:t>
            </a:r>
            <a:r>
              <a:rPr lang="en-US" sz="2000" b="1" dirty="0" smtClean="0"/>
              <a:t>Introduction to Databases</a:t>
            </a:r>
            <a:r>
              <a:rPr lang="en-US" sz="2000" dirty="0" smtClean="0"/>
              <a:t/>
            </a:r>
            <a:br>
              <a:rPr lang="en-US" sz="2000" dirty="0" smtClean="0"/>
            </a:br>
            <a:r>
              <a:rPr lang="en-US" sz="1600" i="1" dirty="0" smtClean="0"/>
              <a:t>Lecture 1: Introduction, Assignment 1a</a:t>
            </a:r>
          </a:p>
        </p:txBody>
      </p:sp>
      <p:sp>
        <p:nvSpPr>
          <p:cNvPr id="2" name="Rectangle 1"/>
          <p:cNvSpPr/>
          <p:nvPr/>
        </p:nvSpPr>
        <p:spPr>
          <a:xfrm>
            <a:off x="1771650" y="171450"/>
            <a:ext cx="3476625" cy="685800"/>
          </a:xfrm>
          <a:prstGeom prst="rect">
            <a:avLst/>
          </a:prstGeom>
          <a:solidFill>
            <a:schemeClr val="tx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3" name="TextBox 2"/>
          <p:cNvSpPr txBox="1"/>
          <p:nvPr/>
        </p:nvSpPr>
        <p:spPr>
          <a:xfrm>
            <a:off x="1381125" y="295275"/>
            <a:ext cx="3343275" cy="219075"/>
          </a:xfrm>
          <a:prstGeom prst="rect">
            <a:avLst/>
          </a:prstGeom>
          <a:noFill/>
        </p:spPr>
        <p:txBody>
          <a:bodyPr wrap="square" rtlCol="0">
            <a:noAutofit/>
          </a:bodyPr>
          <a:lstStyle/>
          <a:p>
            <a:pPr>
              <a:lnSpc>
                <a:spcPct val="90000"/>
              </a:lnSpc>
              <a:spcBef>
                <a:spcPts val="600"/>
              </a:spcBef>
              <a:spcAft>
                <a:spcPts val="0"/>
              </a:spcAft>
              <a:buClr>
                <a:schemeClr val="bg1"/>
              </a:buClr>
            </a:pPr>
            <a:endParaRPr lang="en-US" sz="1400" dirty="0" smtClean="0">
              <a:latin typeface="+mn-lt"/>
            </a:endParaRPr>
          </a:p>
        </p:txBody>
      </p:sp>
      <p:sp>
        <p:nvSpPr>
          <p:cNvPr id="6" name="Text Placeholder 5"/>
          <p:cNvSpPr>
            <a:spLocks noGrp="1"/>
          </p:cNvSpPr>
          <p:nvPr>
            <p:ph type="body" sz="quarter" idx="11"/>
          </p:nvPr>
        </p:nvSpPr>
        <p:spPr>
          <a:xfrm>
            <a:off x="1891257" y="3165869"/>
            <a:ext cx="5508625" cy="553998"/>
          </a:xfrm>
        </p:spPr>
        <p:txBody>
          <a:bodyPr>
            <a:normAutofit fontScale="92500" lnSpcReduction="20000"/>
          </a:bodyPr>
          <a:lstStyle/>
          <a:p>
            <a:r>
              <a:rPr lang="en-US" dirty="0" smtClean="0"/>
              <a:t>Dr. Donald F. Ferguson</a:t>
            </a:r>
            <a:endParaRPr lang="en-US" dirty="0"/>
          </a:p>
          <a:p>
            <a:r>
              <a:rPr lang="en-US" dirty="0" smtClean="0"/>
              <a:t>dff9@columbia.edu</a:t>
            </a:r>
          </a:p>
        </p:txBody>
      </p:sp>
    </p:spTree>
    <p:extLst>
      <p:ext uri="{BB962C8B-B14F-4D97-AF65-F5344CB8AC3E}">
        <p14:creationId xmlns:p14="http://schemas.microsoft.com/office/powerpoint/2010/main" val="83908105"/>
      </p:ext>
    </p:extLst>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Lot of Experience</a:t>
            </a:r>
            <a:endParaRPr lang="en-US" dirty="0"/>
          </a:p>
        </p:txBody>
      </p:sp>
      <p:sp>
        <p:nvSpPr>
          <p:cNvPr id="3" name="TextBox 2"/>
          <p:cNvSpPr txBox="1"/>
          <p:nvPr/>
        </p:nvSpPr>
        <p:spPr>
          <a:xfrm>
            <a:off x="695800" y="1133856"/>
            <a:ext cx="7430240" cy="2662267"/>
          </a:xfrm>
          <a:prstGeom prst="rect">
            <a:avLst/>
          </a:prstGeom>
          <a:noFill/>
        </p:spPr>
        <p:txBody>
          <a:bodyPr wrap="none" rtlCol="0">
            <a:spAutoFit/>
          </a:bodyPr>
          <a:lstStyle/>
          <a:p>
            <a:pPr algn="ctr">
              <a:lnSpc>
                <a:spcPct val="90000"/>
              </a:lnSpc>
              <a:spcBef>
                <a:spcPts val="600"/>
              </a:spcBef>
              <a:spcAft>
                <a:spcPts val="0"/>
              </a:spcAft>
              <a:buClr>
                <a:schemeClr val="bg1"/>
              </a:buClr>
            </a:pPr>
            <a:r>
              <a:rPr lang="en-US" sz="3600" dirty="0" smtClean="0">
                <a:latin typeface="+mn-lt"/>
              </a:rPr>
              <a:t>I may not be able to teach you the right</a:t>
            </a:r>
            <a:r>
              <a:rPr lang="en-US" sz="3600" dirty="0">
                <a:latin typeface="+mn-lt"/>
              </a:rPr>
              <a:t/>
            </a:r>
            <a:br>
              <a:rPr lang="en-US" sz="3600" dirty="0">
                <a:latin typeface="+mn-lt"/>
              </a:rPr>
            </a:br>
            <a:r>
              <a:rPr lang="en-US" sz="3600" dirty="0" smtClean="0">
                <a:latin typeface="+mn-lt"/>
              </a:rPr>
              <a:t>way to do something,</a:t>
            </a:r>
          </a:p>
          <a:p>
            <a:pPr algn="ctr">
              <a:lnSpc>
                <a:spcPct val="90000"/>
              </a:lnSpc>
              <a:spcBef>
                <a:spcPts val="600"/>
              </a:spcBef>
              <a:spcAft>
                <a:spcPts val="0"/>
              </a:spcAft>
              <a:buClr>
                <a:schemeClr val="bg1"/>
              </a:buClr>
            </a:pPr>
            <a:r>
              <a:rPr lang="en-US" sz="3600" dirty="0" smtClean="0">
                <a:latin typeface="+mn-lt"/>
              </a:rPr>
              <a:t>but</a:t>
            </a:r>
            <a:br>
              <a:rPr lang="en-US" sz="3600" dirty="0" smtClean="0">
                <a:latin typeface="+mn-lt"/>
              </a:rPr>
            </a:br>
            <a:r>
              <a:rPr lang="en-US" sz="3600" dirty="0" smtClean="0">
                <a:latin typeface="+mn-lt"/>
              </a:rPr>
              <a:t>I can show you plenty of</a:t>
            </a:r>
            <a:br>
              <a:rPr lang="en-US" sz="3600" dirty="0" smtClean="0">
                <a:latin typeface="+mn-lt"/>
              </a:rPr>
            </a:br>
            <a:r>
              <a:rPr lang="en-US" sz="3600" dirty="0" smtClean="0">
                <a:latin typeface="+mn-lt"/>
              </a:rPr>
              <a:t>wrong ways to avoid.</a:t>
            </a:r>
          </a:p>
        </p:txBody>
      </p:sp>
    </p:spTree>
    <p:extLst>
      <p:ext uri="{BB962C8B-B14F-4D97-AF65-F5344CB8AC3E}">
        <p14:creationId xmlns:p14="http://schemas.microsoft.com/office/powerpoint/2010/main" val="639608701"/>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a:t>
            </a:r>
            <a:br>
              <a:rPr lang="en-US" dirty="0" smtClean="0"/>
            </a:br>
            <a:r>
              <a:rPr lang="en-US" dirty="0" smtClean="0"/>
              <a:t>Course</a:t>
            </a:r>
            <a:endParaRPr lang="en-US" dirty="0"/>
          </a:p>
        </p:txBody>
      </p:sp>
    </p:spTree>
    <p:extLst>
      <p:ext uri="{BB962C8B-B14F-4D97-AF65-F5344CB8AC3E}">
        <p14:creationId xmlns:p14="http://schemas.microsoft.com/office/powerpoint/2010/main" val="23056486"/>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COMS 4111 </a:t>
            </a:r>
            <a:r>
              <a:rPr lang="mr-IN" dirty="0" smtClean="0"/>
              <a:t>–</a:t>
            </a:r>
            <a:r>
              <a:rPr lang="en-US" dirty="0" smtClean="0"/>
              <a:t> Introduction to Databases</a:t>
            </a:r>
            <a:endParaRPr lang="en-US" dirty="0"/>
          </a:p>
        </p:txBody>
      </p:sp>
      <p:sp>
        <p:nvSpPr>
          <p:cNvPr id="3" name="Content Placeholder 2"/>
          <p:cNvSpPr>
            <a:spLocks noGrp="1"/>
          </p:cNvSpPr>
          <p:nvPr>
            <p:ph sz="half" idx="1"/>
          </p:nvPr>
        </p:nvSpPr>
        <p:spPr>
          <a:xfrm>
            <a:off x="457200" y="832104"/>
            <a:ext cx="8267140" cy="3683140"/>
          </a:xfrm>
        </p:spPr>
        <p:txBody>
          <a:bodyPr>
            <a:normAutofit fontScale="92500" lnSpcReduction="10000"/>
          </a:bodyPr>
          <a:lstStyle/>
          <a:p>
            <a:r>
              <a:rPr lang="en-US" dirty="0" smtClean="0"/>
              <a:t>This course is foundational, and will teach you the core concepts in</a:t>
            </a:r>
          </a:p>
          <a:p>
            <a:pPr lvl="1"/>
            <a:r>
              <a:rPr lang="en-US" dirty="0" smtClean="0"/>
              <a:t>Data modeling</a:t>
            </a:r>
          </a:p>
          <a:p>
            <a:pPr lvl="1"/>
            <a:r>
              <a:rPr lang="en-US" dirty="0" smtClean="0"/>
              <a:t>Data model implementation; Data manipulation.</a:t>
            </a:r>
          </a:p>
          <a:p>
            <a:pPr lvl="1"/>
            <a:r>
              <a:rPr lang="en-US" dirty="0" smtClean="0"/>
              <a:t>Implementation of data centric applications and systems.</a:t>
            </a:r>
          </a:p>
          <a:p>
            <a:r>
              <a:rPr lang="en-US" dirty="0" smtClean="0"/>
              <a:t>ANY non-trivial application</a:t>
            </a:r>
          </a:p>
          <a:p>
            <a:pPr lvl="1"/>
            <a:r>
              <a:rPr lang="en-US" dirty="0" smtClean="0"/>
              <a:t>Requires a well-designed data model.</a:t>
            </a:r>
          </a:p>
          <a:p>
            <a:pPr lvl="1"/>
            <a:r>
              <a:rPr lang="en-US" dirty="0" smtClean="0"/>
              <a:t>Implements a data model and manipulates data.</a:t>
            </a:r>
          </a:p>
          <a:p>
            <a:pPr lvl="1"/>
            <a:r>
              <a:rPr lang="en-US" dirty="0" smtClean="0"/>
              <a:t>Uses a database management system.</a:t>
            </a:r>
          </a:p>
          <a:p>
            <a:r>
              <a:rPr lang="en-US" dirty="0" smtClean="0"/>
              <a:t>Understanding databases and database managements are core to the “hottest fields” in computer science, e.g.</a:t>
            </a:r>
          </a:p>
          <a:p>
            <a:pPr lvl="1"/>
            <a:r>
              <a:rPr lang="en-US" dirty="0" smtClean="0"/>
              <a:t>Data science</a:t>
            </a:r>
          </a:p>
          <a:p>
            <a:pPr lvl="1"/>
            <a:r>
              <a:rPr lang="en-US" dirty="0" smtClean="0"/>
              <a:t>Machine learning</a:t>
            </a:r>
          </a:p>
          <a:p>
            <a:pPr lvl="1"/>
            <a:r>
              <a:rPr lang="en-US" dirty="0" smtClean="0"/>
              <a:t>Internet-of-Things</a:t>
            </a:r>
          </a:p>
          <a:p>
            <a:pPr lvl="1"/>
            <a:endParaRPr lang="en-US" dirty="0"/>
          </a:p>
        </p:txBody>
      </p:sp>
    </p:spTree>
    <p:extLst>
      <p:ext uri="{BB962C8B-B14F-4D97-AF65-F5344CB8AC3E}">
        <p14:creationId xmlns:p14="http://schemas.microsoft.com/office/powerpoint/2010/main" val="1972231660"/>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COMS 4111 </a:t>
            </a:r>
            <a:r>
              <a:rPr lang="mr-IN" dirty="0" smtClean="0"/>
              <a:t>–</a:t>
            </a:r>
            <a:r>
              <a:rPr lang="en-US" dirty="0" smtClean="0"/>
              <a:t> Introduction to Databases</a:t>
            </a:r>
            <a:endParaRPr lang="en-US" dirty="0"/>
          </a:p>
        </p:txBody>
      </p:sp>
      <p:sp>
        <p:nvSpPr>
          <p:cNvPr id="3" name="Content Placeholder 2"/>
          <p:cNvSpPr>
            <a:spLocks noGrp="1"/>
          </p:cNvSpPr>
          <p:nvPr>
            <p:ph sz="half" idx="1"/>
          </p:nvPr>
        </p:nvSpPr>
        <p:spPr>
          <a:xfrm>
            <a:off x="457200" y="832104"/>
            <a:ext cx="8267140" cy="3683140"/>
          </a:xfrm>
        </p:spPr>
        <p:txBody>
          <a:bodyPr>
            <a:normAutofit fontScale="92500" lnSpcReduction="10000"/>
          </a:bodyPr>
          <a:lstStyle/>
          <a:p>
            <a:r>
              <a:rPr lang="en-US" dirty="0" smtClean="0"/>
              <a:t>This course is foundation, and will teach you the core concepts in</a:t>
            </a:r>
          </a:p>
          <a:p>
            <a:pPr lvl="1"/>
            <a:r>
              <a:rPr lang="en-US" dirty="0" smtClean="0"/>
              <a:t>Data modeling</a:t>
            </a:r>
          </a:p>
          <a:p>
            <a:pPr lvl="1"/>
            <a:r>
              <a:rPr lang="en-US" dirty="0" smtClean="0"/>
              <a:t>Data model implementation; Data manipulation.</a:t>
            </a:r>
          </a:p>
          <a:p>
            <a:pPr lvl="1"/>
            <a:r>
              <a:rPr lang="en-US" dirty="0" smtClean="0"/>
              <a:t>Implementation of data centric applications and systems.</a:t>
            </a:r>
          </a:p>
          <a:p>
            <a:r>
              <a:rPr lang="en-US" dirty="0" smtClean="0"/>
              <a:t>ANY non-trivial application</a:t>
            </a:r>
          </a:p>
          <a:p>
            <a:pPr lvl="1"/>
            <a:r>
              <a:rPr lang="en-US" dirty="0" smtClean="0"/>
              <a:t>Requires a well-designed data model.</a:t>
            </a:r>
          </a:p>
          <a:p>
            <a:pPr lvl="1"/>
            <a:r>
              <a:rPr lang="en-US" dirty="0" smtClean="0"/>
              <a:t>Implements a data model and manipulates data.</a:t>
            </a:r>
          </a:p>
          <a:p>
            <a:pPr lvl="1"/>
            <a:r>
              <a:rPr lang="en-US" dirty="0" smtClean="0"/>
              <a:t>Uses a database management system.</a:t>
            </a:r>
          </a:p>
          <a:p>
            <a:r>
              <a:rPr lang="en-US" dirty="0" smtClean="0"/>
              <a:t>Understanding database and database management is core to the “hottest fields” in computer science, e.g.</a:t>
            </a:r>
          </a:p>
          <a:p>
            <a:pPr lvl="1"/>
            <a:r>
              <a:rPr lang="en-US" dirty="0" smtClean="0"/>
              <a:t>Data science</a:t>
            </a:r>
          </a:p>
          <a:p>
            <a:pPr lvl="1"/>
            <a:r>
              <a:rPr lang="en-US" dirty="0" smtClean="0"/>
              <a:t>Machine learning</a:t>
            </a:r>
          </a:p>
          <a:p>
            <a:pPr lvl="1"/>
            <a:r>
              <a:rPr lang="en-US" dirty="0" smtClean="0"/>
              <a:t>Internet-of-Things</a:t>
            </a:r>
          </a:p>
          <a:p>
            <a:pPr lvl="1"/>
            <a:endParaRPr lang="en-US" dirty="0"/>
          </a:p>
        </p:txBody>
      </p:sp>
      <p:sp>
        <p:nvSpPr>
          <p:cNvPr id="4" name="Rounded Rectangle 3"/>
          <p:cNvSpPr/>
          <p:nvPr/>
        </p:nvSpPr>
        <p:spPr>
          <a:xfrm>
            <a:off x="425904" y="882396"/>
            <a:ext cx="8028432" cy="3582556"/>
          </a:xfrm>
          <a:prstGeom prst="roundRect">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r>
              <a:rPr lang="en-US" dirty="0" smtClean="0">
                <a:solidFill>
                  <a:schemeClr val="tx2"/>
                </a:solidFill>
                <a:latin typeface="+mn-lt"/>
              </a:rPr>
              <a:t>A large percent of my career has been spent figuring out or leading teams that figured out how to</a:t>
            </a:r>
            <a:br>
              <a:rPr lang="en-US" dirty="0" smtClean="0">
                <a:solidFill>
                  <a:schemeClr val="tx2"/>
                </a:solidFill>
                <a:latin typeface="+mn-lt"/>
              </a:rPr>
            </a:br>
            <a:r>
              <a:rPr lang="en-US" dirty="0" smtClean="0">
                <a:solidFill>
                  <a:schemeClr val="tx2"/>
                </a:solidFill>
                <a:latin typeface="+mn-lt"/>
              </a:rPr>
              <a:t>model, implement and manipulate data.</a:t>
            </a:r>
            <a:br>
              <a:rPr lang="en-US" dirty="0" smtClean="0">
                <a:solidFill>
                  <a:schemeClr val="tx2"/>
                </a:solidFill>
                <a:latin typeface="+mn-lt"/>
              </a:rPr>
            </a:br>
            <a:r>
              <a:rPr lang="en-US" dirty="0" smtClean="0">
                <a:solidFill>
                  <a:schemeClr val="tx2"/>
                </a:solidFill>
                <a:latin typeface="+mn-lt"/>
              </a:rPr>
              <a:t/>
            </a:r>
            <a:br>
              <a:rPr lang="en-US" dirty="0" smtClean="0">
                <a:solidFill>
                  <a:schemeClr val="tx2"/>
                </a:solidFill>
                <a:latin typeface="+mn-lt"/>
              </a:rPr>
            </a:br>
            <a:r>
              <a:rPr lang="en-US" dirty="0" smtClean="0">
                <a:solidFill>
                  <a:schemeClr val="tx2"/>
                </a:solidFill>
                <a:latin typeface="+mn-lt"/>
              </a:rPr>
              <a:t>I have used the information in this class</a:t>
            </a:r>
            <a:br>
              <a:rPr lang="en-US" dirty="0" smtClean="0">
                <a:solidFill>
                  <a:schemeClr val="tx2"/>
                </a:solidFill>
                <a:latin typeface="+mn-lt"/>
              </a:rPr>
            </a:br>
            <a:r>
              <a:rPr lang="en-US" dirty="0" smtClean="0">
                <a:solidFill>
                  <a:schemeClr val="tx2"/>
                </a:solidFill>
                <a:latin typeface="+mn-lt"/>
              </a:rPr>
              <a:t>more </a:t>
            </a:r>
            <a:r>
              <a:rPr lang="en-US" i="1" dirty="0" smtClean="0">
                <a:solidFill>
                  <a:schemeClr val="tx2"/>
                </a:solidFill>
                <a:latin typeface="+mn-lt"/>
              </a:rPr>
              <a:t>than anything else I have learned</a:t>
            </a:r>
            <a:r>
              <a:rPr lang="en-US" dirty="0" smtClean="0">
                <a:solidFill>
                  <a:schemeClr val="tx2"/>
                </a:solidFill>
                <a:latin typeface="+mn-lt"/>
              </a:rPr>
              <a:t>.</a:t>
            </a:r>
            <a:br>
              <a:rPr lang="en-US" dirty="0" smtClean="0">
                <a:solidFill>
                  <a:schemeClr val="tx2"/>
                </a:solidFill>
                <a:latin typeface="+mn-lt"/>
              </a:rPr>
            </a:br>
            <a:r>
              <a:rPr lang="en-US" dirty="0" smtClean="0">
                <a:solidFill>
                  <a:schemeClr val="tx2"/>
                </a:solidFill>
                <a:latin typeface="+mn-lt"/>
              </a:rPr>
              <a:t/>
            </a:r>
            <a:br>
              <a:rPr lang="en-US" dirty="0" smtClean="0">
                <a:solidFill>
                  <a:schemeClr val="tx2"/>
                </a:solidFill>
                <a:latin typeface="+mn-lt"/>
              </a:rPr>
            </a:br>
            <a:r>
              <a:rPr lang="en-US" b="1" i="1" dirty="0" smtClean="0">
                <a:solidFill>
                  <a:srgbClr val="FFFF00"/>
                </a:solidFill>
                <a:latin typeface="+mn-lt"/>
              </a:rPr>
              <a:t>This will likely be true for you.</a:t>
            </a:r>
          </a:p>
        </p:txBody>
      </p:sp>
    </p:spTree>
    <p:extLst>
      <p:ext uri="{BB962C8B-B14F-4D97-AF65-F5344CB8AC3E}">
        <p14:creationId xmlns:p14="http://schemas.microsoft.com/office/powerpoint/2010/main" val="1164115381"/>
      </p:ext>
    </p:extLst>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Grading</a:t>
            </a:r>
            <a:endParaRPr lang="en-US" dirty="0"/>
          </a:p>
        </p:txBody>
      </p:sp>
    </p:spTree>
    <p:extLst>
      <p:ext uri="{BB962C8B-B14F-4D97-AF65-F5344CB8AC3E}">
        <p14:creationId xmlns:p14="http://schemas.microsoft.com/office/powerpoint/2010/main" val="944766543"/>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sz="half" idx="1"/>
          </p:nvPr>
        </p:nvSpPr>
        <p:spPr>
          <a:xfrm>
            <a:off x="457200" y="740664"/>
            <a:ext cx="8267140" cy="3774580"/>
          </a:xfrm>
        </p:spPr>
        <p:txBody>
          <a:bodyPr>
            <a:normAutofit fontScale="92500" lnSpcReduction="10000"/>
          </a:bodyPr>
          <a:lstStyle/>
          <a:p>
            <a:pPr>
              <a:lnSpc>
                <a:spcPct val="110000"/>
              </a:lnSpc>
              <a:spcBef>
                <a:spcPts val="0"/>
              </a:spcBef>
              <a:spcAft>
                <a:spcPts val="200"/>
              </a:spcAft>
            </a:pPr>
            <a:r>
              <a:rPr lang="en-US" dirty="0" smtClean="0"/>
              <a:t>Homework/Projects				50% of grade</a:t>
            </a:r>
          </a:p>
          <a:p>
            <a:pPr lvl="1">
              <a:lnSpc>
                <a:spcPct val="110000"/>
              </a:lnSpc>
              <a:spcBef>
                <a:spcPts val="0"/>
              </a:spcBef>
              <a:spcAft>
                <a:spcPts val="200"/>
              </a:spcAft>
            </a:pPr>
            <a:r>
              <a:rPr lang="en-US" dirty="0"/>
              <a:t>6</a:t>
            </a:r>
            <a:r>
              <a:rPr lang="en-US" dirty="0" smtClean="0"/>
              <a:t> homework/projects that will include answering questions and implementation.</a:t>
            </a:r>
          </a:p>
          <a:p>
            <a:pPr lvl="1">
              <a:lnSpc>
                <a:spcPct val="110000"/>
              </a:lnSpc>
              <a:spcBef>
                <a:spcPts val="0"/>
              </a:spcBef>
              <a:spcAft>
                <a:spcPts val="200"/>
              </a:spcAft>
            </a:pPr>
            <a:r>
              <a:rPr lang="en-US" dirty="0" smtClean="0"/>
              <a:t>Done individually. (Please review collaboration and academic policies)</a:t>
            </a:r>
          </a:p>
          <a:p>
            <a:pPr lvl="1">
              <a:lnSpc>
                <a:spcPct val="110000"/>
              </a:lnSpc>
              <a:spcBef>
                <a:spcPts val="0"/>
              </a:spcBef>
              <a:spcAft>
                <a:spcPts val="200"/>
              </a:spcAft>
            </a:pPr>
            <a:r>
              <a:rPr lang="en-US" dirty="0" smtClean="0"/>
              <a:t>Graded:</a:t>
            </a:r>
          </a:p>
          <a:p>
            <a:pPr lvl="2">
              <a:lnSpc>
                <a:spcPct val="110000"/>
              </a:lnSpc>
              <a:spcBef>
                <a:spcPts val="0"/>
              </a:spcBef>
              <a:spcAft>
                <a:spcPts val="200"/>
              </a:spcAft>
            </a:pPr>
            <a:r>
              <a:rPr lang="en-US" dirty="0" smtClean="0"/>
              <a:t>0 (not submitted), 1 (partial submission), 2 (Complete, OK), 3(Complete Good)</a:t>
            </a:r>
          </a:p>
          <a:p>
            <a:pPr lvl="2">
              <a:lnSpc>
                <a:spcPct val="110000"/>
              </a:lnSpc>
              <a:spcBef>
                <a:spcPts val="0"/>
              </a:spcBef>
              <a:spcAft>
                <a:spcPts val="200"/>
              </a:spcAft>
            </a:pPr>
            <a:r>
              <a:rPr lang="en-US" dirty="0" smtClean="0"/>
              <a:t>5 (Outstanding); used as an example answer for class.</a:t>
            </a:r>
          </a:p>
          <a:p>
            <a:pPr lvl="1">
              <a:lnSpc>
                <a:spcPct val="110000"/>
              </a:lnSpc>
              <a:spcBef>
                <a:spcPts val="0"/>
              </a:spcBef>
              <a:spcAft>
                <a:spcPts val="200"/>
              </a:spcAft>
            </a:pPr>
            <a:r>
              <a:rPr lang="en-US" dirty="0" smtClean="0"/>
              <a:t>You are allowed a total of “5 late days” over all homework assignments.</a:t>
            </a:r>
          </a:p>
          <a:p>
            <a:pPr lvl="2">
              <a:lnSpc>
                <a:spcPct val="110000"/>
              </a:lnSpc>
              <a:spcBef>
                <a:spcPts val="0"/>
              </a:spcBef>
              <a:spcAft>
                <a:spcPts val="200"/>
              </a:spcAft>
            </a:pPr>
            <a:r>
              <a:rPr lang="en-US" dirty="0" smtClean="0"/>
              <a:t>1 minute after submission date is 1 day. 24 hours and 1 minute is two days.</a:t>
            </a:r>
          </a:p>
          <a:p>
            <a:pPr lvl="2">
              <a:lnSpc>
                <a:spcPct val="110000"/>
              </a:lnSpc>
              <a:spcBef>
                <a:spcPts val="0"/>
              </a:spcBef>
              <a:spcAft>
                <a:spcPts val="200"/>
              </a:spcAft>
            </a:pPr>
            <a:r>
              <a:rPr lang="en-US" dirty="0" smtClean="0"/>
              <a:t>For example, You could have 1 late day for homework n, 2 for homework m and</a:t>
            </a:r>
            <a:br>
              <a:rPr lang="en-US" dirty="0" smtClean="0"/>
            </a:br>
            <a:r>
              <a:rPr lang="en-US" dirty="0" smtClean="0"/>
              <a:t>2 for homework q.</a:t>
            </a:r>
          </a:p>
          <a:p>
            <a:pPr>
              <a:lnSpc>
                <a:spcPct val="110000"/>
              </a:lnSpc>
              <a:spcBef>
                <a:spcPts val="0"/>
              </a:spcBef>
              <a:spcAft>
                <a:spcPts val="200"/>
              </a:spcAft>
            </a:pPr>
            <a:r>
              <a:rPr lang="en-US" dirty="0" smtClean="0"/>
              <a:t>Exams</a:t>
            </a:r>
          </a:p>
          <a:p>
            <a:pPr lvl="1">
              <a:lnSpc>
                <a:spcPct val="110000"/>
              </a:lnSpc>
              <a:spcBef>
                <a:spcPts val="0"/>
              </a:spcBef>
              <a:spcAft>
                <a:spcPts val="200"/>
              </a:spcAft>
            </a:pPr>
            <a:r>
              <a:rPr lang="en-US" dirty="0" smtClean="0"/>
              <a:t>In class midterm (19-Oct)			15% of grade.</a:t>
            </a:r>
          </a:p>
          <a:p>
            <a:pPr lvl="1">
              <a:lnSpc>
                <a:spcPct val="110000"/>
              </a:lnSpc>
              <a:spcBef>
                <a:spcPts val="0"/>
              </a:spcBef>
              <a:spcAft>
                <a:spcPts val="200"/>
              </a:spcAft>
            </a:pPr>
            <a:r>
              <a:rPr lang="en-US" dirty="0" smtClean="0"/>
              <a:t>Cumulative final				35% of grade.</a:t>
            </a:r>
            <a:br>
              <a:rPr lang="en-US" dirty="0" smtClean="0"/>
            </a:br>
            <a:r>
              <a:rPr lang="en-US" dirty="0" smtClean="0"/>
              <a:t>Will focus on 2</a:t>
            </a:r>
            <a:r>
              <a:rPr lang="en-US" baseline="30000" dirty="0" smtClean="0"/>
              <a:t>nd</a:t>
            </a:r>
            <a:r>
              <a:rPr lang="en-US" dirty="0" smtClean="0"/>
              <a:t> half material, but applying 2</a:t>
            </a:r>
            <a:r>
              <a:rPr lang="en-US" baseline="30000" dirty="0" smtClean="0"/>
              <a:t>nd</a:t>
            </a:r>
            <a:r>
              <a:rPr lang="en-US" dirty="0" smtClean="0"/>
              <a:t> half material requires</a:t>
            </a:r>
            <a:br>
              <a:rPr lang="en-US" dirty="0" smtClean="0"/>
            </a:br>
            <a:r>
              <a:rPr lang="en-US" dirty="0" smtClean="0"/>
              <a:t>applying concepts for 1</a:t>
            </a:r>
            <a:r>
              <a:rPr lang="en-US" baseline="30000" dirty="0" smtClean="0"/>
              <a:t>st</a:t>
            </a:r>
            <a:r>
              <a:rPr lang="en-US" dirty="0" smtClean="0"/>
              <a:t> half.</a:t>
            </a:r>
            <a:endParaRPr lang="en-US" dirty="0"/>
          </a:p>
        </p:txBody>
      </p:sp>
    </p:spTree>
    <p:extLst>
      <p:ext uri="{BB962C8B-B14F-4D97-AF65-F5344CB8AC3E}">
        <p14:creationId xmlns:p14="http://schemas.microsoft.com/office/powerpoint/2010/main" val="1671470084"/>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sz="half" idx="1"/>
          </p:nvPr>
        </p:nvSpPr>
        <p:spPr>
          <a:xfrm>
            <a:off x="457200" y="740664"/>
            <a:ext cx="8267140" cy="3774580"/>
          </a:xfrm>
        </p:spPr>
        <p:txBody>
          <a:bodyPr>
            <a:normAutofit lnSpcReduction="10000"/>
          </a:bodyPr>
          <a:lstStyle/>
          <a:p>
            <a:r>
              <a:rPr lang="en-US" dirty="0" smtClean="0"/>
              <a:t>Homework/Projects				50% of grade</a:t>
            </a:r>
          </a:p>
          <a:p>
            <a:pPr lvl="1"/>
            <a:r>
              <a:rPr lang="en-US" dirty="0" smtClean="0"/>
              <a:t>5 homework/projects that will include answering questions and implementation.</a:t>
            </a:r>
          </a:p>
          <a:p>
            <a:pPr lvl="1"/>
            <a:r>
              <a:rPr lang="en-US" dirty="0" smtClean="0"/>
              <a:t>Done individually. (Please review collaboration and academic policies)</a:t>
            </a:r>
          </a:p>
          <a:p>
            <a:pPr lvl="1"/>
            <a:r>
              <a:rPr lang="en-US" dirty="0" smtClean="0"/>
              <a:t>Graded:</a:t>
            </a:r>
          </a:p>
          <a:p>
            <a:pPr lvl="2"/>
            <a:r>
              <a:rPr lang="en-US" dirty="0" smtClean="0"/>
              <a:t>0 (not submitted), 1 (partial submission), 2 (Complete, OK), 3(Complete Good)</a:t>
            </a:r>
          </a:p>
          <a:p>
            <a:pPr lvl="2"/>
            <a:r>
              <a:rPr lang="en-US" dirty="0" smtClean="0"/>
              <a:t>5 (Outstanding); used as an example answer for class.</a:t>
            </a:r>
          </a:p>
          <a:p>
            <a:pPr lvl="1"/>
            <a:r>
              <a:rPr lang="en-US" dirty="0" smtClean="0">
                <a:solidFill>
                  <a:srgbClr val="FF0000"/>
                </a:solidFill>
              </a:rPr>
              <a:t>You are allowed a total of “5 late days” over all homework assignments.</a:t>
            </a:r>
          </a:p>
          <a:p>
            <a:pPr lvl="2"/>
            <a:r>
              <a:rPr lang="en-US" dirty="0" smtClean="0">
                <a:solidFill>
                  <a:srgbClr val="FF0000"/>
                </a:solidFill>
              </a:rPr>
              <a:t>1 minute after submission date is 1 day. 24 hours and 1 minute is two days.</a:t>
            </a:r>
          </a:p>
          <a:p>
            <a:pPr lvl="2"/>
            <a:r>
              <a:rPr lang="en-US" dirty="0" smtClean="0">
                <a:solidFill>
                  <a:srgbClr val="FF0000"/>
                </a:solidFill>
              </a:rPr>
              <a:t>You could have 1 late day for homework n, 2 for homework m and 2 for homework q.</a:t>
            </a:r>
          </a:p>
          <a:p>
            <a:r>
              <a:rPr lang="en-US" dirty="0" smtClean="0"/>
              <a:t>Exams</a:t>
            </a:r>
          </a:p>
          <a:p>
            <a:pPr lvl="1"/>
            <a:r>
              <a:rPr lang="en-US" dirty="0" smtClean="0"/>
              <a:t>In class midterm (19-Oct)			15% of grade.</a:t>
            </a:r>
          </a:p>
          <a:p>
            <a:pPr lvl="1"/>
            <a:r>
              <a:rPr lang="en-US" dirty="0" smtClean="0"/>
              <a:t>Cumulative final				35% of grade.</a:t>
            </a:r>
            <a:br>
              <a:rPr lang="en-US" dirty="0" smtClean="0"/>
            </a:br>
            <a:r>
              <a:rPr lang="en-US" dirty="0" smtClean="0"/>
              <a:t>Will focus on 2</a:t>
            </a:r>
            <a:r>
              <a:rPr lang="en-US" baseline="30000" dirty="0" smtClean="0"/>
              <a:t>nd</a:t>
            </a:r>
            <a:r>
              <a:rPr lang="en-US" dirty="0" smtClean="0"/>
              <a:t> half material, but applying 2</a:t>
            </a:r>
            <a:r>
              <a:rPr lang="en-US" baseline="30000" dirty="0" smtClean="0"/>
              <a:t>nd</a:t>
            </a:r>
            <a:r>
              <a:rPr lang="en-US" dirty="0" smtClean="0"/>
              <a:t> half material requires</a:t>
            </a:r>
            <a:br>
              <a:rPr lang="en-US" dirty="0" smtClean="0"/>
            </a:br>
            <a:r>
              <a:rPr lang="en-US" dirty="0" smtClean="0"/>
              <a:t>applying concepts for 1</a:t>
            </a:r>
            <a:r>
              <a:rPr lang="en-US" baseline="30000" dirty="0" smtClean="0"/>
              <a:t>st</a:t>
            </a:r>
            <a:r>
              <a:rPr lang="en-US" dirty="0" smtClean="0"/>
              <a:t> half.</a:t>
            </a:r>
            <a:endParaRPr lang="en-US" dirty="0"/>
          </a:p>
        </p:txBody>
      </p:sp>
      <p:sp>
        <p:nvSpPr>
          <p:cNvPr id="4" name="Rounded Rectangular Callout 3"/>
          <p:cNvSpPr/>
          <p:nvPr/>
        </p:nvSpPr>
        <p:spPr>
          <a:xfrm>
            <a:off x="4143612" y="90194"/>
            <a:ext cx="4364966" cy="1564007"/>
          </a:xfrm>
          <a:prstGeom prst="wedgeRoundRectCallout">
            <a:avLst>
              <a:gd name="adj1" fmla="val -84616"/>
              <a:gd name="adj2" fmla="val 89152"/>
              <a:gd name="adj3" fmla="val 16667"/>
            </a:avLst>
          </a:prstGeom>
          <a:solidFill>
            <a:srgbClr val="FF0000"/>
          </a:solidFill>
          <a:ln>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b="1" i="1" dirty="0" smtClean="0">
                <a:solidFill>
                  <a:schemeClr val="tx2"/>
                </a:solidFill>
                <a:latin typeface="Century Schoolbook" charset="0"/>
                <a:ea typeface="Century Schoolbook" charset="0"/>
                <a:cs typeface="Century Schoolbook" charset="0"/>
              </a:rPr>
              <a:t>Respect for the individual </a:t>
            </a:r>
            <a:r>
              <a:rPr lang="en-US" sz="2000" dirty="0" smtClean="0">
                <a:solidFill>
                  <a:schemeClr val="tx2"/>
                </a:solidFill>
                <a:latin typeface="Century Schoolbook" charset="0"/>
                <a:ea typeface="Century Schoolbook" charset="0"/>
                <a:cs typeface="Century Schoolbook" charset="0"/>
              </a:rPr>
              <a:t>is paramount. We can privately discuss special circumstances and adjust accordingly.</a:t>
            </a:r>
          </a:p>
        </p:txBody>
      </p:sp>
    </p:spTree>
    <p:extLst>
      <p:ext uri="{BB962C8B-B14F-4D97-AF65-F5344CB8AC3E}">
        <p14:creationId xmlns:p14="http://schemas.microsoft.com/office/powerpoint/2010/main" val="295113582"/>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sz="half" idx="1"/>
          </p:nvPr>
        </p:nvSpPr>
        <p:spPr>
          <a:xfrm>
            <a:off x="457200" y="750498"/>
            <a:ext cx="8267140" cy="3764746"/>
          </a:xfrm>
        </p:spPr>
        <p:txBody>
          <a:bodyPr>
            <a:normAutofit fontScale="92500" lnSpcReduction="10000"/>
          </a:bodyPr>
          <a:lstStyle/>
          <a:p>
            <a:r>
              <a:rPr lang="en-US" dirty="0" smtClean="0"/>
              <a:t>Provide feedback; ask questions.</a:t>
            </a:r>
          </a:p>
          <a:p>
            <a:r>
              <a:rPr lang="en-US" dirty="0" smtClean="0"/>
              <a:t>Homework submission</a:t>
            </a:r>
          </a:p>
          <a:p>
            <a:pPr lvl="1"/>
            <a:r>
              <a:rPr lang="en-US" dirty="0" err="1" smtClean="0"/>
              <a:t>CourseWorks</a:t>
            </a:r>
            <a:r>
              <a:rPr lang="en-US" dirty="0"/>
              <a:t> (</a:t>
            </a:r>
            <a:r>
              <a:rPr lang="en-US" dirty="0">
                <a:hlinkClick r:id="rId2"/>
              </a:rPr>
              <a:t>https://courseworks2.columbia.edu/courses/47468/assignments</a:t>
            </a:r>
            <a:r>
              <a:rPr lang="en-US" dirty="0" smtClean="0">
                <a:hlinkClick r:id="rId2"/>
              </a:rPr>
              <a:t>)</a:t>
            </a:r>
            <a:r>
              <a:rPr lang="en-US" dirty="0" smtClean="0"/>
              <a:t>.</a:t>
            </a:r>
            <a:endParaRPr lang="en-US" dirty="0"/>
          </a:p>
          <a:p>
            <a:pPr lvl="1"/>
            <a:r>
              <a:rPr lang="en-US" dirty="0" smtClean="0"/>
              <a:t>Will define format and content expectations for each assignment.</a:t>
            </a:r>
          </a:p>
          <a:p>
            <a:r>
              <a:rPr lang="en-US" dirty="0" smtClean="0"/>
              <a:t>Collaboration</a:t>
            </a:r>
          </a:p>
          <a:p>
            <a:pPr lvl="1"/>
            <a:r>
              <a:rPr lang="en-US" dirty="0" smtClean="0"/>
              <a:t>Piazza (from </a:t>
            </a:r>
            <a:r>
              <a:rPr lang="en-US" dirty="0" err="1" smtClean="0"/>
              <a:t>CourseWorks</a:t>
            </a:r>
            <a:r>
              <a:rPr lang="en-US" dirty="0" smtClean="0"/>
              <a:t>) for discussion and content (slides).</a:t>
            </a:r>
          </a:p>
          <a:p>
            <a:pPr lvl="1"/>
            <a:r>
              <a:rPr lang="en-US" dirty="0" smtClean="0"/>
              <a:t>Office hours: </a:t>
            </a:r>
            <a:r>
              <a:rPr lang="en-US" dirty="0" err="1" smtClean="0"/>
              <a:t>Tu</a:t>
            </a:r>
            <a:r>
              <a:rPr lang="en-US" dirty="0" smtClean="0"/>
              <a:t>/</a:t>
            </a:r>
            <a:r>
              <a:rPr lang="en-US" dirty="0" err="1" smtClean="0"/>
              <a:t>Th</a:t>
            </a:r>
            <a:r>
              <a:rPr lang="en-US" dirty="0" smtClean="0"/>
              <a:t> 10:15 to 12:00, or by </a:t>
            </a:r>
            <a:r>
              <a:rPr lang="en-US" dirty="0" err="1" smtClean="0"/>
              <a:t>appt</a:t>
            </a:r>
            <a:r>
              <a:rPr lang="en-US" dirty="0" smtClean="0"/>
              <a:t> (typically Google Hangout).</a:t>
            </a:r>
          </a:p>
          <a:p>
            <a:pPr lvl="1"/>
            <a:r>
              <a:rPr lang="en-US" dirty="0" smtClean="0"/>
              <a:t>I set up a Slack team and channel, and sent an invite.</a:t>
            </a:r>
          </a:p>
          <a:p>
            <a:pPr lvl="1"/>
            <a:r>
              <a:rPr lang="en-US" dirty="0" smtClean="0"/>
              <a:t>IAs (should have info this week). </a:t>
            </a:r>
          </a:p>
          <a:p>
            <a:r>
              <a:rPr lang="en-US" b="1" u="sng" dirty="0" smtClean="0"/>
              <a:t>Optional</a:t>
            </a:r>
            <a:r>
              <a:rPr lang="en-US" dirty="0" smtClean="0"/>
              <a:t> textbooks</a:t>
            </a:r>
          </a:p>
          <a:p>
            <a:pPr lvl="1"/>
            <a:r>
              <a:rPr lang="en-US" b="1" dirty="0">
                <a:solidFill>
                  <a:srgbClr val="111111"/>
                </a:solidFill>
                <a:latin typeface="Amazon Ember" charset="0"/>
              </a:rPr>
              <a:t>Database Systems: The Complete Book (2nd Edition)</a:t>
            </a:r>
            <a:br>
              <a:rPr lang="en-US" b="1" dirty="0">
                <a:solidFill>
                  <a:srgbClr val="111111"/>
                </a:solidFill>
                <a:latin typeface="Amazon Ember" charset="0"/>
              </a:rPr>
            </a:br>
            <a:r>
              <a:rPr lang="en-US" dirty="0">
                <a:solidFill>
                  <a:srgbClr val="111111"/>
                </a:solidFill>
                <a:latin typeface="Amazon Ember" charset="0"/>
              </a:rPr>
              <a:t>by </a:t>
            </a:r>
            <a:r>
              <a:rPr lang="en-US" dirty="0">
                <a:solidFill>
                  <a:srgbClr val="0066C0"/>
                </a:solidFill>
                <a:latin typeface="Amazon Ember" charset="0"/>
                <a:hlinkClick r:id="rId3"/>
              </a:rPr>
              <a:t>Hector </a:t>
            </a:r>
            <a:r>
              <a:rPr lang="en-US" dirty="0" smtClean="0">
                <a:solidFill>
                  <a:srgbClr val="0066C0"/>
                </a:solidFill>
                <a:latin typeface="Amazon Ember" charset="0"/>
                <a:hlinkClick r:id="rId3"/>
              </a:rPr>
              <a:t>Garcia-Molina</a:t>
            </a:r>
            <a:r>
              <a:rPr lang="en-US" dirty="0" smtClean="0">
                <a:solidFill>
                  <a:srgbClr val="555555"/>
                </a:solidFill>
                <a:latin typeface="Amazon Ember" charset="0"/>
              </a:rPr>
              <a:t>,</a:t>
            </a:r>
            <a:r>
              <a:rPr lang="en-US" dirty="0">
                <a:solidFill>
                  <a:srgbClr val="555555"/>
                </a:solidFill>
                <a:latin typeface="Amazon Ember" charset="0"/>
              </a:rPr>
              <a:t> </a:t>
            </a:r>
            <a:r>
              <a:rPr lang="en-US" dirty="0">
                <a:solidFill>
                  <a:srgbClr val="0066C0"/>
                </a:solidFill>
                <a:latin typeface="Amazon Ember" charset="0"/>
                <a:hlinkClick r:id="rId4"/>
              </a:rPr>
              <a:t>Jeffrey D. </a:t>
            </a:r>
            <a:r>
              <a:rPr lang="en-US" dirty="0" smtClean="0">
                <a:solidFill>
                  <a:srgbClr val="0066C0"/>
                </a:solidFill>
                <a:latin typeface="Amazon Ember" charset="0"/>
                <a:hlinkClick r:id="rId4"/>
              </a:rPr>
              <a:t>Ullman</a:t>
            </a:r>
            <a:r>
              <a:rPr lang="en-US" dirty="0" smtClean="0">
                <a:solidFill>
                  <a:srgbClr val="555555"/>
                </a:solidFill>
                <a:latin typeface="Amazon Ember" charset="0"/>
              </a:rPr>
              <a:t>,</a:t>
            </a:r>
            <a:r>
              <a:rPr lang="en-US" dirty="0">
                <a:solidFill>
                  <a:srgbClr val="555555"/>
                </a:solidFill>
                <a:latin typeface="Amazon Ember" charset="0"/>
              </a:rPr>
              <a:t> </a:t>
            </a:r>
            <a:r>
              <a:rPr lang="en-US" dirty="0">
                <a:solidFill>
                  <a:srgbClr val="0066C0"/>
                </a:solidFill>
                <a:latin typeface="Amazon Ember" charset="0"/>
                <a:hlinkClick r:id="rId5"/>
              </a:rPr>
              <a:t>Jennifer </a:t>
            </a:r>
            <a:r>
              <a:rPr lang="en-US" dirty="0" smtClean="0">
                <a:solidFill>
                  <a:srgbClr val="0066C0"/>
                </a:solidFill>
                <a:latin typeface="Amazon Ember" charset="0"/>
                <a:hlinkClick r:id="rId5"/>
              </a:rPr>
              <a:t>Widom</a:t>
            </a:r>
            <a:endParaRPr lang="en-US" dirty="0" smtClean="0">
              <a:solidFill>
                <a:srgbClr val="0066C0"/>
              </a:solidFill>
              <a:latin typeface="Amazon Ember" charset="0"/>
            </a:endParaRPr>
          </a:p>
          <a:p>
            <a:pPr lvl="1"/>
            <a:r>
              <a:rPr lang="en-US" b="1" dirty="0"/>
              <a:t>Database Management Systems, 3rd Edition </a:t>
            </a:r>
            <a:br>
              <a:rPr lang="en-US" b="1" dirty="0"/>
            </a:br>
            <a:r>
              <a:rPr lang="en-US" dirty="0"/>
              <a:t>by </a:t>
            </a:r>
            <a:r>
              <a:rPr lang="en-US" dirty="0">
                <a:hlinkClick r:id="rId6"/>
              </a:rPr>
              <a:t>Raghu Ramakrishnan</a:t>
            </a:r>
            <a:r>
              <a:rPr lang="en-US" dirty="0"/>
              <a:t>, </a:t>
            </a:r>
            <a:r>
              <a:rPr lang="en-US" dirty="0">
                <a:hlinkClick r:id="rId7"/>
              </a:rPr>
              <a:t>Johannes Gehrke</a:t>
            </a:r>
            <a:endParaRPr lang="en-US" dirty="0" smtClean="0"/>
          </a:p>
          <a:p>
            <a:pPr lvl="1"/>
            <a:endParaRPr lang="en-US" dirty="0"/>
          </a:p>
        </p:txBody>
      </p:sp>
    </p:spTree>
    <p:extLst>
      <p:ext uri="{BB962C8B-B14F-4D97-AF65-F5344CB8AC3E}">
        <p14:creationId xmlns:p14="http://schemas.microsoft.com/office/powerpoint/2010/main" val="1503020773"/>
      </p:ext>
    </p:extLst>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Schedule</a:t>
            </a:r>
            <a:endParaRPr lang="en-US" dirty="0"/>
          </a:p>
        </p:txBody>
      </p:sp>
    </p:spTree>
    <p:extLst>
      <p:ext uri="{BB962C8B-B14F-4D97-AF65-F5344CB8AC3E}">
        <p14:creationId xmlns:p14="http://schemas.microsoft.com/office/powerpoint/2010/main" val="1546951617"/>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Schedule</a:t>
            </a:r>
            <a:endParaRPr lang="en-US" dirty="0"/>
          </a:p>
        </p:txBody>
      </p:sp>
      <p:sp>
        <p:nvSpPr>
          <p:cNvPr id="3" name="Content Placeholder 2"/>
          <p:cNvSpPr>
            <a:spLocks noGrp="1"/>
          </p:cNvSpPr>
          <p:nvPr>
            <p:ph sz="half" idx="1"/>
          </p:nvPr>
        </p:nvSpPr>
        <p:spPr>
          <a:xfrm>
            <a:off x="457199" y="810883"/>
            <a:ext cx="8453887" cy="3704361"/>
          </a:xfrm>
        </p:spPr>
        <p:txBody>
          <a:bodyPr>
            <a:normAutofit/>
          </a:bodyPr>
          <a:lstStyle/>
          <a:p>
            <a:pPr marL="4762" indent="0">
              <a:buNone/>
            </a:pPr>
            <a:r>
              <a:rPr lang="en-US" dirty="0" smtClean="0"/>
              <a:t>The course will go through 4 interleaved sets of topics</a:t>
            </a:r>
          </a:p>
          <a:p>
            <a:pPr marL="693737" lvl="1" indent="-342900">
              <a:buFont typeface="+mj-lt"/>
              <a:buAutoNum type="arabicPeriod"/>
            </a:pPr>
            <a:r>
              <a:rPr lang="en-US" dirty="0" smtClean="0">
                <a:solidFill>
                  <a:srgbClr val="0070C0"/>
                </a:solidFill>
              </a:rPr>
              <a:t>Modeling/Relational						50% of class</a:t>
            </a:r>
          </a:p>
          <a:p>
            <a:pPr marL="971550" lvl="2" indent="-285750"/>
            <a:r>
              <a:rPr lang="en-US" dirty="0" smtClean="0">
                <a:solidFill>
                  <a:srgbClr val="0070C0"/>
                </a:solidFill>
              </a:rPr>
              <a:t>Increasingly deeper and more complex data modeling scenarios.</a:t>
            </a:r>
          </a:p>
          <a:p>
            <a:pPr marL="971550" lvl="2" indent="-285750"/>
            <a:r>
              <a:rPr lang="en-US" dirty="0" smtClean="0">
                <a:solidFill>
                  <a:srgbClr val="0070C0"/>
                </a:solidFill>
              </a:rPr>
              <a:t>Increasingly deeper and more complex realization of models in Relation DM.</a:t>
            </a:r>
          </a:p>
          <a:p>
            <a:pPr marL="685800" lvl="2" indent="0">
              <a:buNone/>
            </a:pPr>
            <a:r>
              <a:rPr lang="en-US" dirty="0" smtClean="0">
                <a:solidFill>
                  <a:srgbClr val="0070C0"/>
                </a:solidFill>
              </a:rPr>
              <a:t>These concepts are foundational to any understanding of data and applications.</a:t>
            </a:r>
          </a:p>
          <a:p>
            <a:pPr marL="693737" lvl="1" indent="-342900">
              <a:buFont typeface="+mj-lt"/>
              <a:buAutoNum type="arabicPeriod"/>
            </a:pPr>
            <a:r>
              <a:rPr lang="en-US" dirty="0" smtClean="0">
                <a:solidFill>
                  <a:srgbClr val="00B050"/>
                </a:solidFill>
              </a:rPr>
              <a:t>Under the covers						15%</a:t>
            </a:r>
          </a:p>
          <a:p>
            <a:pPr marL="971550" lvl="2" indent="-285750"/>
            <a:r>
              <a:rPr lang="en-US" dirty="0" smtClean="0">
                <a:solidFill>
                  <a:srgbClr val="00B050"/>
                </a:solidFill>
              </a:rPr>
              <a:t>Understanding some core concepts on </a:t>
            </a:r>
            <a:r>
              <a:rPr lang="en-US" i="1" dirty="0" smtClean="0">
                <a:solidFill>
                  <a:srgbClr val="00B050"/>
                </a:solidFill>
              </a:rPr>
              <a:t>HOW DBMS implement functions.</a:t>
            </a:r>
          </a:p>
          <a:p>
            <a:pPr marL="971550" lvl="2" indent="-285750"/>
            <a:r>
              <a:rPr lang="en-US" dirty="0" smtClean="0">
                <a:solidFill>
                  <a:srgbClr val="00B050"/>
                </a:solidFill>
              </a:rPr>
              <a:t>You may never </a:t>
            </a:r>
            <a:r>
              <a:rPr lang="en-US" i="1" dirty="0" smtClean="0">
                <a:solidFill>
                  <a:srgbClr val="00B050"/>
                </a:solidFill>
              </a:rPr>
              <a:t>implement</a:t>
            </a:r>
            <a:r>
              <a:rPr lang="en-US" dirty="0" smtClean="0">
                <a:solidFill>
                  <a:srgbClr val="00B050"/>
                </a:solidFill>
              </a:rPr>
              <a:t> an RDB, but </a:t>
            </a:r>
          </a:p>
          <a:p>
            <a:pPr marL="1262062" lvl="3" indent="-285750"/>
            <a:r>
              <a:rPr lang="en-US" dirty="0" smtClean="0">
                <a:solidFill>
                  <a:srgbClr val="00B050"/>
                </a:solidFill>
              </a:rPr>
              <a:t>Understanding principles helps understand using DBMS and choosing DBMS.</a:t>
            </a:r>
          </a:p>
          <a:p>
            <a:pPr marL="1262062" lvl="3" indent="-285750"/>
            <a:r>
              <a:rPr lang="en-US" dirty="0" smtClean="0">
                <a:solidFill>
                  <a:srgbClr val="00B050"/>
                </a:solidFill>
              </a:rPr>
              <a:t>Many complex application scenarios require “roll-your-own” application of concepts.</a:t>
            </a:r>
          </a:p>
          <a:p>
            <a:pPr marL="693737" lvl="1" indent="-342900">
              <a:buFont typeface="+mj-lt"/>
              <a:buAutoNum type="arabicPeriod"/>
            </a:pPr>
            <a:r>
              <a:rPr lang="en-US" dirty="0" smtClean="0">
                <a:solidFill>
                  <a:srgbClr val="7030A0"/>
                </a:solidFill>
              </a:rPr>
              <a:t>Non-relational, No SQL Databases, which are increasingly popular.	15%</a:t>
            </a:r>
          </a:p>
          <a:p>
            <a:pPr marL="693737" lvl="1" indent="-342900">
              <a:buFont typeface="+mj-lt"/>
              <a:buAutoNum type="arabicPeriod"/>
            </a:pPr>
            <a:r>
              <a:rPr lang="en-US" dirty="0" smtClean="0">
                <a:solidFill>
                  <a:srgbClr val="FFC000"/>
                </a:solidFill>
              </a:rPr>
              <a:t>Building (web) applications that use databases.			15%</a:t>
            </a:r>
          </a:p>
          <a:p>
            <a:pPr marL="971550" lvl="2" indent="-285750"/>
            <a:r>
              <a:rPr lang="en-US" dirty="0" smtClean="0">
                <a:solidFill>
                  <a:srgbClr val="FFC000"/>
                </a:solidFill>
              </a:rPr>
              <a:t>Extremely common scenario and foundational to all DB applications.</a:t>
            </a:r>
          </a:p>
          <a:p>
            <a:pPr marL="971550" lvl="2" indent="-285750"/>
            <a:r>
              <a:rPr lang="en-US" dirty="0" smtClean="0">
                <a:solidFill>
                  <a:srgbClr val="FFC000"/>
                </a:solidFill>
              </a:rPr>
              <a:t>Helps understand the co-design and patterns of an application and data model.</a:t>
            </a:r>
            <a:endParaRPr lang="en-US" dirty="0">
              <a:solidFill>
                <a:srgbClr val="FFC000"/>
              </a:solidFill>
            </a:endParaRPr>
          </a:p>
        </p:txBody>
      </p:sp>
      <p:sp>
        <p:nvSpPr>
          <p:cNvPr id="4" name="TextBox 3"/>
          <p:cNvSpPr txBox="1"/>
          <p:nvPr/>
        </p:nvSpPr>
        <p:spPr>
          <a:xfrm>
            <a:off x="5702061" y="126770"/>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smtClean="0">
                <a:latin typeface="+mn-lt"/>
              </a:rPr>
              <a:t>5%-10% time will be reviews</a:t>
            </a:r>
            <a:br>
              <a:rPr lang="en-US" sz="2000" dirty="0" smtClean="0">
                <a:latin typeface="+mn-lt"/>
              </a:rPr>
            </a:br>
            <a:r>
              <a:rPr lang="en-US" sz="2000" dirty="0" smtClean="0">
                <a:latin typeface="+mn-lt"/>
              </a:rPr>
              <a:t>and</a:t>
            </a:r>
            <a:r>
              <a:rPr lang="en-US" sz="2000" dirty="0">
                <a:latin typeface="+mn-lt"/>
              </a:rPr>
              <a:t> </a:t>
            </a:r>
            <a:r>
              <a:rPr lang="en-US" sz="2000" dirty="0" smtClean="0">
                <a:latin typeface="+mn-lt"/>
              </a:rPr>
              <a:t>exam prep.</a:t>
            </a:r>
          </a:p>
        </p:txBody>
      </p:sp>
    </p:spTree>
    <p:extLst>
      <p:ext uri="{BB962C8B-B14F-4D97-AF65-F5344CB8AC3E}">
        <p14:creationId xmlns:p14="http://schemas.microsoft.com/office/powerpoint/2010/main" val="284623268"/>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Contents</a:t>
            </a:r>
            <a:endParaRPr lang="en-US" dirty="0"/>
          </a:p>
        </p:txBody>
      </p:sp>
    </p:spTree>
    <p:extLst>
      <p:ext uri="{BB962C8B-B14F-4D97-AF65-F5344CB8AC3E}">
        <p14:creationId xmlns:p14="http://schemas.microsoft.com/office/powerpoint/2010/main" val="966692234"/>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Schedule</a:t>
            </a:r>
            <a:endParaRPr lang="en-US" dirty="0"/>
          </a:p>
        </p:txBody>
      </p:sp>
      <p:pic>
        <p:nvPicPr>
          <p:cNvPr id="4" name="Picture 3"/>
          <p:cNvPicPr>
            <a:picLocks noChangeAspect="1"/>
          </p:cNvPicPr>
          <p:nvPr/>
        </p:nvPicPr>
        <p:blipFill>
          <a:blip r:embed="rId3"/>
          <a:stretch>
            <a:fillRect/>
          </a:stretch>
        </p:blipFill>
        <p:spPr>
          <a:xfrm>
            <a:off x="2165230" y="657556"/>
            <a:ext cx="5334414" cy="3942478"/>
          </a:xfrm>
          <a:prstGeom prst="rect">
            <a:avLst/>
          </a:prstGeom>
          <a:ln>
            <a:solidFill>
              <a:srgbClr val="0070C0"/>
            </a:solidFill>
          </a:ln>
        </p:spPr>
      </p:pic>
      <p:sp>
        <p:nvSpPr>
          <p:cNvPr id="6" name="Line Callout 1 5"/>
          <p:cNvSpPr/>
          <p:nvPr/>
        </p:nvSpPr>
        <p:spPr>
          <a:xfrm>
            <a:off x="86264" y="657556"/>
            <a:ext cx="2622430" cy="817561"/>
          </a:xfrm>
          <a:prstGeom prst="borderCallout1">
            <a:avLst>
              <a:gd name="adj1" fmla="val 124027"/>
              <a:gd name="adj2" fmla="val 137682"/>
              <a:gd name="adj3" fmla="val 53409"/>
              <a:gd name="adj4" fmla="val 99647"/>
            </a:avLst>
          </a:prstGeom>
          <a:solidFill>
            <a:srgbClr val="0070C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Introduction and overview</a:t>
            </a:r>
          </a:p>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Core concepts</a:t>
            </a:r>
          </a:p>
          <a:p>
            <a:pPr marL="342900" indent="-342900">
              <a:spcBef>
                <a:spcPts val="0"/>
              </a:spcBef>
              <a:spcAft>
                <a:spcPts val="200"/>
              </a:spcAft>
              <a:buFont typeface="Arial" charset="0"/>
              <a:buChar char="•"/>
            </a:pPr>
            <a:r>
              <a:rPr lang="en-US" sz="1200" dirty="0" smtClean="0">
                <a:solidFill>
                  <a:srgbClr val="FFFF00"/>
                </a:solidFill>
                <a:ea typeface="Arial" charset="0"/>
                <a:cs typeface="Arial" charset="0"/>
              </a:rPr>
              <a:t>Assignment 1a</a:t>
            </a:r>
          </a:p>
        </p:txBody>
      </p:sp>
      <p:sp>
        <p:nvSpPr>
          <p:cNvPr id="7" name="Line Callout 1 6"/>
          <p:cNvSpPr/>
          <p:nvPr/>
        </p:nvSpPr>
        <p:spPr>
          <a:xfrm>
            <a:off x="6354792" y="390071"/>
            <a:ext cx="2659812" cy="817561"/>
          </a:xfrm>
          <a:prstGeom prst="borderCallout1">
            <a:avLst>
              <a:gd name="adj1" fmla="val 39616"/>
              <a:gd name="adj2" fmla="val -805"/>
              <a:gd name="adj3" fmla="val 154702"/>
              <a:gd name="adj4" fmla="val -15814"/>
            </a:avLst>
          </a:prstGeom>
          <a:solidFill>
            <a:srgbClr val="0070C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Data modeling introduction</a:t>
            </a:r>
          </a:p>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Relation Model/SQL Intro</a:t>
            </a:r>
          </a:p>
          <a:p>
            <a:pPr marL="342900" indent="-342900">
              <a:spcBef>
                <a:spcPts val="0"/>
              </a:spcBef>
              <a:spcAft>
                <a:spcPts val="200"/>
              </a:spcAft>
              <a:buFont typeface="Arial" charset="0"/>
              <a:buChar char="•"/>
            </a:pPr>
            <a:r>
              <a:rPr lang="en-US" sz="1200" dirty="0" smtClean="0">
                <a:solidFill>
                  <a:srgbClr val="FFFF00"/>
                </a:solidFill>
                <a:ea typeface="Arial" charset="0"/>
                <a:cs typeface="Arial" charset="0"/>
              </a:rPr>
              <a:t>Assignment 1b</a:t>
            </a:r>
          </a:p>
        </p:txBody>
      </p:sp>
      <p:sp>
        <p:nvSpPr>
          <p:cNvPr id="8" name="Line Callout 1 7"/>
          <p:cNvSpPr/>
          <p:nvPr/>
        </p:nvSpPr>
        <p:spPr>
          <a:xfrm>
            <a:off x="86264" y="1629466"/>
            <a:ext cx="2622430" cy="817561"/>
          </a:xfrm>
          <a:prstGeom prst="borderCallout1">
            <a:avLst>
              <a:gd name="adj1" fmla="val 124027"/>
              <a:gd name="adj2" fmla="val 137682"/>
              <a:gd name="adj3" fmla="val 53409"/>
              <a:gd name="adj4" fmla="val 99647"/>
            </a:avLst>
          </a:prstGeom>
          <a:solidFill>
            <a:srgbClr val="0070C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Data modeling/UML</a:t>
            </a:r>
          </a:p>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SQL SELECT, PROJECT</a:t>
            </a:r>
          </a:p>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Intro to DDL</a:t>
            </a:r>
          </a:p>
        </p:txBody>
      </p:sp>
      <p:sp>
        <p:nvSpPr>
          <p:cNvPr id="9" name="Line Callout 1 8"/>
          <p:cNvSpPr/>
          <p:nvPr/>
        </p:nvSpPr>
        <p:spPr>
          <a:xfrm>
            <a:off x="6219645" y="1436493"/>
            <a:ext cx="2794959" cy="817561"/>
          </a:xfrm>
          <a:prstGeom prst="borderCallout1">
            <a:avLst>
              <a:gd name="adj1" fmla="val 39616"/>
              <a:gd name="adj2" fmla="val -805"/>
              <a:gd name="adj3" fmla="val 154702"/>
              <a:gd name="adj4" fmla="val -15814"/>
            </a:avLst>
          </a:prstGeom>
          <a:solidFill>
            <a:srgbClr val="0070C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Math, string operations</a:t>
            </a:r>
          </a:p>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ORDER BY, GROUP BY, </a:t>
            </a:r>
            <a:r>
              <a:rPr lang="mr-IN" sz="1200" dirty="0" smtClean="0">
                <a:solidFill>
                  <a:schemeClr val="tx2"/>
                </a:solidFill>
                <a:ea typeface="Arial" charset="0"/>
                <a:cs typeface="Arial" charset="0"/>
              </a:rPr>
              <a:t>…</a:t>
            </a:r>
            <a:endParaRPr lang="en-US" sz="1200" dirty="0" smtClean="0">
              <a:solidFill>
                <a:schemeClr val="tx2"/>
              </a:solidFill>
              <a:ea typeface="Arial" charset="0"/>
              <a:cs typeface="Arial" charset="0"/>
            </a:endParaRPr>
          </a:p>
          <a:p>
            <a:pPr marL="342900" indent="-342900">
              <a:spcBef>
                <a:spcPts val="0"/>
              </a:spcBef>
              <a:spcAft>
                <a:spcPts val="200"/>
              </a:spcAft>
              <a:buFont typeface="Arial" charset="0"/>
              <a:buChar char="•"/>
            </a:pPr>
            <a:r>
              <a:rPr lang="en-US" sz="1200" b="1" dirty="0" smtClean="0">
                <a:solidFill>
                  <a:srgbClr val="FF0000"/>
                </a:solidFill>
                <a:ea typeface="Arial" charset="0"/>
                <a:cs typeface="Arial" charset="0"/>
              </a:rPr>
              <a:t>Assignment 1a, 1b due.</a:t>
            </a:r>
          </a:p>
        </p:txBody>
      </p:sp>
      <p:sp>
        <p:nvSpPr>
          <p:cNvPr id="10" name="Line Callout 1 9"/>
          <p:cNvSpPr/>
          <p:nvPr/>
        </p:nvSpPr>
        <p:spPr>
          <a:xfrm>
            <a:off x="86264" y="2601376"/>
            <a:ext cx="2622430" cy="817561"/>
          </a:xfrm>
          <a:prstGeom prst="borderCallout1">
            <a:avLst>
              <a:gd name="adj1" fmla="val 67049"/>
              <a:gd name="adj2" fmla="val 137353"/>
              <a:gd name="adj3" fmla="val 53409"/>
              <a:gd name="adj4" fmla="val 99647"/>
            </a:avLst>
          </a:prstGeom>
          <a:solidFill>
            <a:srgbClr val="0070C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Data modeling/UML</a:t>
            </a:r>
          </a:p>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SQL SELECT, PROJECT</a:t>
            </a:r>
          </a:p>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Intro to DDL</a:t>
            </a:r>
          </a:p>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Assignment 2</a:t>
            </a:r>
          </a:p>
        </p:txBody>
      </p:sp>
      <p:sp>
        <p:nvSpPr>
          <p:cNvPr id="11" name="Line Callout 1 10"/>
          <p:cNvSpPr/>
          <p:nvPr/>
        </p:nvSpPr>
        <p:spPr>
          <a:xfrm>
            <a:off x="6219644" y="2385150"/>
            <a:ext cx="2794959" cy="817561"/>
          </a:xfrm>
          <a:prstGeom prst="borderCallout1">
            <a:avLst>
              <a:gd name="adj1" fmla="val 39616"/>
              <a:gd name="adj2" fmla="val -805"/>
              <a:gd name="adj3" fmla="val 88228"/>
              <a:gd name="adj4" fmla="val -10258"/>
            </a:avLst>
          </a:prstGeom>
          <a:solidFill>
            <a:srgbClr val="0070C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Associations, Relations</a:t>
            </a:r>
          </a:p>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JOIN(I)</a:t>
            </a:r>
          </a:p>
        </p:txBody>
      </p:sp>
      <p:sp>
        <p:nvSpPr>
          <p:cNvPr id="12" name="Line Callout 1 11"/>
          <p:cNvSpPr/>
          <p:nvPr/>
        </p:nvSpPr>
        <p:spPr>
          <a:xfrm>
            <a:off x="86264" y="3609742"/>
            <a:ext cx="2622430" cy="817561"/>
          </a:xfrm>
          <a:prstGeom prst="borderCallout1">
            <a:avLst>
              <a:gd name="adj1" fmla="val 14292"/>
              <a:gd name="adj2" fmla="val 137024"/>
              <a:gd name="adj3" fmla="val 53409"/>
              <a:gd name="adj4" fmla="val 99647"/>
            </a:avLst>
          </a:prstGeom>
          <a:solidFill>
            <a:srgbClr val="0070C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JOIN (II)</a:t>
            </a:r>
          </a:p>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UNION</a:t>
            </a:r>
          </a:p>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Complex examples</a:t>
            </a:r>
          </a:p>
        </p:txBody>
      </p:sp>
      <p:sp>
        <p:nvSpPr>
          <p:cNvPr id="13" name="Line Callout 1 12"/>
          <p:cNvSpPr/>
          <p:nvPr/>
        </p:nvSpPr>
        <p:spPr>
          <a:xfrm>
            <a:off x="6219643" y="3439241"/>
            <a:ext cx="2794959" cy="817561"/>
          </a:xfrm>
          <a:prstGeom prst="borderCallout1">
            <a:avLst>
              <a:gd name="adj1" fmla="val 39616"/>
              <a:gd name="adj2" fmla="val -805"/>
              <a:gd name="adj3" fmla="val 25975"/>
              <a:gd name="adj4" fmla="val -10567"/>
            </a:avLst>
          </a:prstGeom>
          <a:solidFill>
            <a:srgbClr val="0070C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Indices, Keys</a:t>
            </a:r>
          </a:p>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Database modification</a:t>
            </a:r>
          </a:p>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Cursors(I), Transactions</a:t>
            </a:r>
          </a:p>
          <a:p>
            <a:pPr marL="342900" indent="-342900">
              <a:spcBef>
                <a:spcPts val="0"/>
              </a:spcBef>
              <a:spcAft>
                <a:spcPts val="200"/>
              </a:spcAft>
              <a:buFont typeface="Arial" charset="0"/>
              <a:buChar char="•"/>
            </a:pPr>
            <a:r>
              <a:rPr lang="en-US" sz="1200" dirty="0" smtClean="0">
                <a:solidFill>
                  <a:srgbClr val="FF0000"/>
                </a:solidFill>
                <a:ea typeface="Arial" charset="0"/>
                <a:cs typeface="Arial" charset="0"/>
              </a:rPr>
              <a:t>Assignment 2 due.</a:t>
            </a:r>
          </a:p>
        </p:txBody>
      </p:sp>
    </p:spTree>
    <p:extLst>
      <p:ext uri="{BB962C8B-B14F-4D97-AF65-F5344CB8AC3E}">
        <p14:creationId xmlns:p14="http://schemas.microsoft.com/office/powerpoint/2010/main" val="1448002951"/>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1920370" y="583970"/>
            <a:ext cx="5696753" cy="4246353"/>
          </a:xfrm>
          <a:prstGeom prst="rect">
            <a:avLst/>
          </a:prstGeom>
        </p:spPr>
      </p:pic>
      <p:sp>
        <p:nvSpPr>
          <p:cNvPr id="2" name="Title 1"/>
          <p:cNvSpPr>
            <a:spLocks noGrp="1"/>
          </p:cNvSpPr>
          <p:nvPr>
            <p:ph type="title"/>
          </p:nvPr>
        </p:nvSpPr>
        <p:spPr/>
        <p:txBody>
          <a:bodyPr/>
          <a:lstStyle/>
          <a:p>
            <a:r>
              <a:rPr lang="en-US" dirty="0" smtClean="0"/>
              <a:t>Course Schedule</a:t>
            </a:r>
            <a:endParaRPr lang="en-US" dirty="0"/>
          </a:p>
        </p:txBody>
      </p:sp>
      <p:sp>
        <p:nvSpPr>
          <p:cNvPr id="6" name="Line Callout 1 5"/>
          <p:cNvSpPr/>
          <p:nvPr/>
        </p:nvSpPr>
        <p:spPr>
          <a:xfrm>
            <a:off x="86264" y="657556"/>
            <a:ext cx="2622430" cy="817561"/>
          </a:xfrm>
          <a:prstGeom prst="borderCallout1">
            <a:avLst>
              <a:gd name="adj1" fmla="val 101869"/>
              <a:gd name="adj2" fmla="val 135708"/>
              <a:gd name="adj3" fmla="val 53409"/>
              <a:gd name="adj4" fmla="val 99647"/>
            </a:avLst>
          </a:prstGeom>
          <a:solidFill>
            <a:srgbClr val="0070C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Constrains</a:t>
            </a:r>
          </a:p>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Triggers</a:t>
            </a:r>
          </a:p>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Assertions</a:t>
            </a:r>
          </a:p>
          <a:p>
            <a:pPr marL="342900" indent="-342900">
              <a:spcBef>
                <a:spcPts val="0"/>
              </a:spcBef>
              <a:spcAft>
                <a:spcPts val="200"/>
              </a:spcAft>
              <a:buFont typeface="Arial" charset="0"/>
              <a:buChar char="•"/>
            </a:pPr>
            <a:r>
              <a:rPr lang="en-US" sz="1200" dirty="0" smtClean="0">
                <a:solidFill>
                  <a:srgbClr val="FFFF00"/>
                </a:solidFill>
                <a:ea typeface="Arial" charset="0"/>
                <a:cs typeface="Arial" charset="0"/>
              </a:rPr>
              <a:t>Assignment 3</a:t>
            </a:r>
          </a:p>
        </p:txBody>
      </p:sp>
      <p:sp>
        <p:nvSpPr>
          <p:cNvPr id="7" name="Line Callout 1 6"/>
          <p:cNvSpPr/>
          <p:nvPr/>
        </p:nvSpPr>
        <p:spPr>
          <a:xfrm>
            <a:off x="6354791" y="238714"/>
            <a:ext cx="2659812" cy="817561"/>
          </a:xfrm>
          <a:prstGeom prst="borderCallout1">
            <a:avLst>
              <a:gd name="adj1" fmla="val 39616"/>
              <a:gd name="adj2" fmla="val -805"/>
              <a:gd name="adj3" fmla="val 133599"/>
              <a:gd name="adj4" fmla="val -17111"/>
            </a:avLst>
          </a:prstGeom>
          <a:solidFill>
            <a:srgbClr val="0070C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Views</a:t>
            </a:r>
          </a:p>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Complex scenarios</a:t>
            </a:r>
          </a:p>
        </p:txBody>
      </p:sp>
      <p:sp>
        <p:nvSpPr>
          <p:cNvPr id="8" name="Line Callout 1 7"/>
          <p:cNvSpPr/>
          <p:nvPr/>
        </p:nvSpPr>
        <p:spPr>
          <a:xfrm>
            <a:off x="86264" y="1629466"/>
            <a:ext cx="2622430" cy="817561"/>
          </a:xfrm>
          <a:prstGeom prst="borderCallout1">
            <a:avLst>
              <a:gd name="adj1" fmla="val 45947"/>
              <a:gd name="adj2" fmla="val 134064"/>
              <a:gd name="adj3" fmla="val 53409"/>
              <a:gd name="adj4" fmla="val 99647"/>
            </a:avLst>
          </a:prstGeom>
          <a:solidFill>
            <a:srgbClr val="0070C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Sub queries</a:t>
            </a:r>
          </a:p>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Complex scenarios</a:t>
            </a:r>
          </a:p>
        </p:txBody>
      </p:sp>
      <p:sp>
        <p:nvSpPr>
          <p:cNvPr id="9" name="Line Callout 1 8"/>
          <p:cNvSpPr/>
          <p:nvPr/>
        </p:nvSpPr>
        <p:spPr>
          <a:xfrm>
            <a:off x="6219644" y="1220685"/>
            <a:ext cx="2794959" cy="817561"/>
          </a:xfrm>
          <a:prstGeom prst="borderCallout1">
            <a:avLst>
              <a:gd name="adj1" fmla="val 39616"/>
              <a:gd name="adj2" fmla="val -805"/>
              <a:gd name="adj3" fmla="val 71346"/>
              <a:gd name="adj4" fmla="val -11802"/>
            </a:avLst>
          </a:prstGeom>
          <a:solidFill>
            <a:srgbClr val="0070C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Data Modeling (II)</a:t>
            </a:r>
          </a:p>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Relation mapping</a:t>
            </a:r>
          </a:p>
          <a:p>
            <a:pPr marL="342900" indent="-342900">
              <a:spcBef>
                <a:spcPts val="0"/>
              </a:spcBef>
              <a:spcAft>
                <a:spcPts val="200"/>
              </a:spcAft>
              <a:buFont typeface="Arial" charset="0"/>
              <a:buChar char="•"/>
            </a:pPr>
            <a:r>
              <a:rPr lang="en-US" sz="1200" b="1" dirty="0" smtClean="0">
                <a:solidFill>
                  <a:srgbClr val="FF0000"/>
                </a:solidFill>
                <a:ea typeface="Arial" charset="0"/>
                <a:cs typeface="Arial" charset="0"/>
              </a:rPr>
              <a:t>Assignment 3 due</a:t>
            </a:r>
          </a:p>
        </p:txBody>
      </p:sp>
      <p:sp>
        <p:nvSpPr>
          <p:cNvPr id="10" name="Line Callout 1 9"/>
          <p:cNvSpPr/>
          <p:nvPr/>
        </p:nvSpPr>
        <p:spPr>
          <a:xfrm>
            <a:off x="86264" y="2601376"/>
            <a:ext cx="2622430" cy="817561"/>
          </a:xfrm>
          <a:prstGeom prst="borderCallout1">
            <a:avLst>
              <a:gd name="adj1" fmla="val -3645"/>
              <a:gd name="adj2" fmla="val 134064"/>
              <a:gd name="adj3" fmla="val 53409"/>
              <a:gd name="adj4" fmla="val 99647"/>
            </a:avLst>
          </a:prstGeom>
          <a:solidFill>
            <a:srgbClr val="C4C4C4"/>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smtClean="0">
                <a:solidFill>
                  <a:schemeClr val="bg2"/>
                </a:solidFill>
                <a:ea typeface="Arial" charset="0"/>
                <a:cs typeface="Arial" charset="0"/>
              </a:rPr>
              <a:t>Midterm Review</a:t>
            </a:r>
            <a:endParaRPr lang="en-US" sz="1200" dirty="0" smtClean="0">
              <a:solidFill>
                <a:schemeClr val="bg2"/>
              </a:solidFill>
              <a:ea typeface="Arial" charset="0"/>
              <a:cs typeface="Arial" charset="0"/>
            </a:endParaRPr>
          </a:p>
        </p:txBody>
      </p:sp>
      <p:sp>
        <p:nvSpPr>
          <p:cNvPr id="11" name="Line Callout 1 10"/>
          <p:cNvSpPr/>
          <p:nvPr/>
        </p:nvSpPr>
        <p:spPr>
          <a:xfrm>
            <a:off x="6219643" y="2242594"/>
            <a:ext cx="2794959" cy="817561"/>
          </a:xfrm>
          <a:prstGeom prst="borderCallout1">
            <a:avLst>
              <a:gd name="adj1" fmla="val 39616"/>
              <a:gd name="adj2" fmla="val -805"/>
              <a:gd name="adj3" fmla="val 27030"/>
              <a:gd name="adj4" fmla="val -13036"/>
            </a:avLst>
          </a:prstGeom>
          <a:solidFill>
            <a:srgbClr val="FF000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Midterm</a:t>
            </a:r>
          </a:p>
        </p:txBody>
      </p:sp>
      <p:sp>
        <p:nvSpPr>
          <p:cNvPr id="12" name="Line Callout 1 11"/>
          <p:cNvSpPr/>
          <p:nvPr/>
        </p:nvSpPr>
        <p:spPr>
          <a:xfrm>
            <a:off x="86264" y="3609742"/>
            <a:ext cx="2622430" cy="817561"/>
          </a:xfrm>
          <a:prstGeom prst="borderCallout1">
            <a:avLst>
              <a:gd name="adj1" fmla="val -46906"/>
              <a:gd name="adj2" fmla="val 132747"/>
              <a:gd name="adj3" fmla="val 53409"/>
              <a:gd name="adj4" fmla="val 99647"/>
            </a:avLst>
          </a:prstGeom>
          <a:solidFill>
            <a:srgbClr val="00B050"/>
          </a:solidFill>
          <a:ln w="19050">
            <a:solidFill>
              <a:schemeClr val="bg2"/>
            </a:solidFill>
          </a:ln>
          <a:effectLst/>
        </p:spPr>
        <p:txBody>
          <a:bodyPr wrap="square" lIns="182880" tIns="137160" rIns="137160" bIns="137160" rtlCol="0" anchor="ctr">
            <a:noAutofit/>
          </a:bodyPr>
          <a:lstStyle/>
          <a:p>
            <a:pPr>
              <a:spcBef>
                <a:spcPts val="0"/>
              </a:spcBef>
              <a:spcAft>
                <a:spcPts val="200"/>
              </a:spcAft>
            </a:pPr>
            <a:r>
              <a:rPr lang="en-US" sz="1200" dirty="0" smtClean="0">
                <a:solidFill>
                  <a:schemeClr val="tx2"/>
                </a:solidFill>
                <a:ea typeface="Arial" charset="0"/>
                <a:cs typeface="Arial" charset="0"/>
              </a:rPr>
              <a:t>Implementing DMBS</a:t>
            </a:r>
          </a:p>
          <a:p>
            <a:pPr marL="171450" indent="-171450">
              <a:spcBef>
                <a:spcPts val="0"/>
              </a:spcBef>
              <a:spcAft>
                <a:spcPts val="200"/>
              </a:spcAft>
              <a:buFont typeface="Arial" charset="0"/>
              <a:buChar char="•"/>
            </a:pPr>
            <a:r>
              <a:rPr lang="en-US" sz="1200" dirty="0" smtClean="0">
                <a:solidFill>
                  <a:schemeClr val="tx2"/>
                </a:solidFill>
                <a:ea typeface="Arial" charset="0"/>
                <a:cs typeface="Arial" charset="0"/>
              </a:rPr>
              <a:t>Storage management</a:t>
            </a:r>
          </a:p>
          <a:p>
            <a:pPr marL="171450" indent="-171450">
              <a:spcBef>
                <a:spcPts val="0"/>
              </a:spcBef>
              <a:spcAft>
                <a:spcPts val="200"/>
              </a:spcAft>
              <a:buFont typeface="Arial" charset="0"/>
              <a:buChar char="•"/>
            </a:pPr>
            <a:r>
              <a:rPr lang="en-US" sz="1200" dirty="0" smtClean="0">
                <a:solidFill>
                  <a:schemeClr val="tx2"/>
                </a:solidFill>
                <a:ea typeface="Arial" charset="0"/>
                <a:cs typeface="Arial" charset="0"/>
              </a:rPr>
              <a:t>Buffer pools</a:t>
            </a:r>
          </a:p>
        </p:txBody>
      </p:sp>
      <p:sp>
        <p:nvSpPr>
          <p:cNvPr id="15" name="Line Callout 1 14"/>
          <p:cNvSpPr/>
          <p:nvPr/>
        </p:nvSpPr>
        <p:spPr>
          <a:xfrm>
            <a:off x="6219642" y="3100094"/>
            <a:ext cx="2794959" cy="817561"/>
          </a:xfrm>
          <a:prstGeom prst="borderCallout1">
            <a:avLst>
              <a:gd name="adj1" fmla="val 39616"/>
              <a:gd name="adj2" fmla="val -805"/>
              <a:gd name="adj3" fmla="val 16479"/>
              <a:gd name="adj4" fmla="val -14271"/>
            </a:avLst>
          </a:prstGeom>
          <a:solidFill>
            <a:srgbClr val="00B05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Indices</a:t>
            </a:r>
          </a:p>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B-Trees, Hashes</a:t>
            </a:r>
          </a:p>
          <a:p>
            <a:pPr marL="342900" indent="-342900">
              <a:spcBef>
                <a:spcPts val="0"/>
              </a:spcBef>
              <a:spcAft>
                <a:spcPts val="200"/>
              </a:spcAft>
              <a:buFont typeface="Arial" charset="0"/>
              <a:buChar char="•"/>
            </a:pPr>
            <a:r>
              <a:rPr lang="en-US" sz="1200" dirty="0" smtClean="0">
                <a:solidFill>
                  <a:srgbClr val="FFFF00"/>
                </a:solidFill>
                <a:ea typeface="Arial" charset="0"/>
                <a:cs typeface="Arial" charset="0"/>
              </a:rPr>
              <a:t>Assignment 4a</a:t>
            </a:r>
          </a:p>
        </p:txBody>
      </p:sp>
      <p:sp>
        <p:nvSpPr>
          <p:cNvPr id="16" name="Line Callout 1 15"/>
          <p:cNvSpPr/>
          <p:nvPr/>
        </p:nvSpPr>
        <p:spPr>
          <a:xfrm>
            <a:off x="4768746" y="3957594"/>
            <a:ext cx="2794959" cy="817561"/>
          </a:xfrm>
          <a:prstGeom prst="borderCallout1">
            <a:avLst>
              <a:gd name="adj1" fmla="val 39616"/>
              <a:gd name="adj2" fmla="val -805"/>
              <a:gd name="adj3" fmla="val 16479"/>
              <a:gd name="adj4" fmla="val -14271"/>
            </a:avLst>
          </a:prstGeom>
          <a:solidFill>
            <a:srgbClr val="00B05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Query execution</a:t>
            </a:r>
          </a:p>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Query algorithms</a:t>
            </a:r>
          </a:p>
        </p:txBody>
      </p:sp>
    </p:spTree>
    <p:extLst>
      <p:ext uri="{BB962C8B-B14F-4D97-AF65-F5344CB8AC3E}">
        <p14:creationId xmlns:p14="http://schemas.microsoft.com/office/powerpoint/2010/main" val="1300909653"/>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27239" y="460708"/>
            <a:ext cx="5483013" cy="4085219"/>
          </a:xfrm>
          <a:prstGeom prst="rect">
            <a:avLst/>
          </a:prstGeom>
        </p:spPr>
      </p:pic>
      <p:sp>
        <p:nvSpPr>
          <p:cNvPr id="2" name="Title 1"/>
          <p:cNvSpPr>
            <a:spLocks noGrp="1"/>
          </p:cNvSpPr>
          <p:nvPr>
            <p:ph type="title"/>
          </p:nvPr>
        </p:nvSpPr>
        <p:spPr/>
        <p:txBody>
          <a:bodyPr/>
          <a:lstStyle/>
          <a:p>
            <a:r>
              <a:rPr lang="en-US" dirty="0" smtClean="0"/>
              <a:t>Course Schedule</a:t>
            </a:r>
            <a:endParaRPr lang="en-US" dirty="0"/>
          </a:p>
        </p:txBody>
      </p:sp>
      <p:sp>
        <p:nvSpPr>
          <p:cNvPr id="6" name="Line Callout 1 5"/>
          <p:cNvSpPr/>
          <p:nvPr/>
        </p:nvSpPr>
        <p:spPr>
          <a:xfrm>
            <a:off x="86264" y="657556"/>
            <a:ext cx="2622430" cy="817561"/>
          </a:xfrm>
          <a:prstGeom prst="borderCallout1">
            <a:avLst>
              <a:gd name="adj1" fmla="val 101869"/>
              <a:gd name="adj2" fmla="val 135708"/>
              <a:gd name="adj3" fmla="val 53409"/>
              <a:gd name="adj4" fmla="val 99647"/>
            </a:avLst>
          </a:prstGeom>
          <a:solidFill>
            <a:schemeClr val="tx2">
              <a:lumMod val="65000"/>
            </a:schemeClr>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smtClean="0">
                <a:solidFill>
                  <a:schemeClr val="bg2"/>
                </a:solidFill>
                <a:ea typeface="Arial" charset="0"/>
                <a:cs typeface="Arial" charset="0"/>
              </a:rPr>
              <a:t>Election Break</a:t>
            </a:r>
            <a:endParaRPr lang="en-US" sz="1200" dirty="0" smtClean="0">
              <a:solidFill>
                <a:schemeClr val="bg2"/>
              </a:solidFill>
              <a:ea typeface="Arial" charset="0"/>
              <a:cs typeface="Arial" charset="0"/>
            </a:endParaRPr>
          </a:p>
        </p:txBody>
      </p:sp>
      <p:sp>
        <p:nvSpPr>
          <p:cNvPr id="7" name="Line Callout 1 6"/>
          <p:cNvSpPr/>
          <p:nvPr/>
        </p:nvSpPr>
        <p:spPr>
          <a:xfrm>
            <a:off x="6354791" y="238714"/>
            <a:ext cx="2659812" cy="817561"/>
          </a:xfrm>
          <a:prstGeom prst="borderCallout1">
            <a:avLst>
              <a:gd name="adj1" fmla="val 39616"/>
              <a:gd name="adj2" fmla="val -805"/>
              <a:gd name="adj3" fmla="val 129378"/>
              <a:gd name="adj4" fmla="val -24895"/>
            </a:avLst>
          </a:prstGeom>
          <a:solidFill>
            <a:srgbClr val="00B05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Query Compilation</a:t>
            </a:r>
          </a:p>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Query Plans</a:t>
            </a:r>
          </a:p>
          <a:p>
            <a:pPr marL="342900" indent="-342900">
              <a:spcBef>
                <a:spcPts val="0"/>
              </a:spcBef>
              <a:spcAft>
                <a:spcPts val="200"/>
              </a:spcAft>
              <a:buFont typeface="Arial" charset="0"/>
              <a:buChar char="•"/>
            </a:pPr>
            <a:r>
              <a:rPr lang="en-US" sz="1200" dirty="0" smtClean="0">
                <a:solidFill>
                  <a:srgbClr val="FFFF00"/>
                </a:solidFill>
                <a:ea typeface="Arial" charset="0"/>
                <a:cs typeface="Arial" charset="0"/>
              </a:rPr>
              <a:t>Assignment 4b</a:t>
            </a:r>
          </a:p>
        </p:txBody>
      </p:sp>
      <p:sp>
        <p:nvSpPr>
          <p:cNvPr id="8" name="Line Callout 1 7"/>
          <p:cNvSpPr/>
          <p:nvPr/>
        </p:nvSpPr>
        <p:spPr>
          <a:xfrm>
            <a:off x="86264" y="1632379"/>
            <a:ext cx="2622430" cy="817561"/>
          </a:xfrm>
          <a:prstGeom prst="borderCallout1">
            <a:avLst>
              <a:gd name="adj1" fmla="val 80767"/>
              <a:gd name="adj2" fmla="val 133077"/>
              <a:gd name="adj3" fmla="val 53409"/>
              <a:gd name="adj4" fmla="val 99647"/>
            </a:avLst>
          </a:prstGeom>
          <a:solidFill>
            <a:srgbClr val="7030A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Document Databases</a:t>
            </a:r>
          </a:p>
          <a:p>
            <a:pPr marL="342900" indent="-342900">
              <a:spcBef>
                <a:spcPts val="0"/>
              </a:spcBef>
              <a:spcAft>
                <a:spcPts val="200"/>
              </a:spcAft>
              <a:buFont typeface="Arial" charset="0"/>
              <a:buChar char="•"/>
            </a:pPr>
            <a:r>
              <a:rPr lang="en-US" sz="1200" dirty="0" err="1" smtClean="0">
                <a:solidFill>
                  <a:schemeClr val="tx2"/>
                </a:solidFill>
                <a:ea typeface="Arial" charset="0"/>
                <a:cs typeface="Arial" charset="0"/>
              </a:rPr>
              <a:t>DynamoDB</a:t>
            </a:r>
            <a:endParaRPr lang="en-US" sz="1200" dirty="0" smtClean="0">
              <a:solidFill>
                <a:schemeClr val="tx2"/>
              </a:solidFill>
              <a:ea typeface="Arial" charset="0"/>
              <a:cs typeface="Arial" charset="0"/>
            </a:endParaRPr>
          </a:p>
        </p:txBody>
      </p:sp>
      <p:sp>
        <p:nvSpPr>
          <p:cNvPr id="9" name="Line Callout 1 8"/>
          <p:cNvSpPr/>
          <p:nvPr/>
        </p:nvSpPr>
        <p:spPr>
          <a:xfrm>
            <a:off x="6219644" y="1223598"/>
            <a:ext cx="2794959" cy="817561"/>
          </a:xfrm>
          <a:prstGeom prst="borderCallout1">
            <a:avLst>
              <a:gd name="adj1" fmla="val 39616"/>
              <a:gd name="adj2" fmla="val -805"/>
              <a:gd name="adj3" fmla="val 71346"/>
              <a:gd name="adj4" fmla="val -11802"/>
            </a:avLst>
          </a:prstGeom>
          <a:solidFill>
            <a:srgbClr val="7030A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Introduction to “No SQL” DBs</a:t>
            </a:r>
          </a:p>
          <a:p>
            <a:pPr marL="342900" indent="-342900">
              <a:spcBef>
                <a:spcPts val="0"/>
              </a:spcBef>
              <a:spcAft>
                <a:spcPts val="200"/>
              </a:spcAft>
              <a:buFont typeface="Arial" charset="0"/>
              <a:buChar char="•"/>
            </a:pPr>
            <a:r>
              <a:rPr lang="en-US" sz="1200" b="1" dirty="0" smtClean="0">
                <a:solidFill>
                  <a:schemeClr val="tx2"/>
                </a:solidFill>
                <a:ea typeface="Arial" charset="0"/>
                <a:cs typeface="Arial" charset="0"/>
              </a:rPr>
              <a:t>Assignment 4a, 4b due.</a:t>
            </a:r>
            <a:endParaRPr lang="en-US" sz="1200" b="1" dirty="0" smtClean="0">
              <a:solidFill>
                <a:srgbClr val="FF0000"/>
              </a:solidFill>
              <a:ea typeface="Arial" charset="0"/>
              <a:cs typeface="Arial" charset="0"/>
            </a:endParaRPr>
          </a:p>
        </p:txBody>
      </p:sp>
      <p:sp>
        <p:nvSpPr>
          <p:cNvPr id="10" name="Line Callout 1 9"/>
          <p:cNvSpPr/>
          <p:nvPr/>
        </p:nvSpPr>
        <p:spPr>
          <a:xfrm>
            <a:off x="86264" y="2604289"/>
            <a:ext cx="2622430" cy="817561"/>
          </a:xfrm>
          <a:prstGeom prst="borderCallout1">
            <a:avLst>
              <a:gd name="adj1" fmla="val 45947"/>
              <a:gd name="adj2" fmla="val 133406"/>
              <a:gd name="adj3" fmla="val 53409"/>
              <a:gd name="adj4" fmla="val 99647"/>
            </a:avLst>
          </a:prstGeom>
          <a:solidFill>
            <a:srgbClr val="7030A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dirty="0" smtClean="0">
                <a:solidFill>
                  <a:srgbClr val="FFFFFF"/>
                </a:solidFill>
                <a:ea typeface="Arial" charset="0"/>
                <a:cs typeface="Arial" charset="0"/>
              </a:rPr>
              <a:t>Key/value databases</a:t>
            </a:r>
          </a:p>
          <a:p>
            <a:pPr marL="342900" indent="-342900">
              <a:spcBef>
                <a:spcPts val="0"/>
              </a:spcBef>
              <a:spcAft>
                <a:spcPts val="200"/>
              </a:spcAft>
              <a:buFont typeface="Arial" charset="0"/>
              <a:buChar char="•"/>
            </a:pPr>
            <a:r>
              <a:rPr lang="en-US" sz="1200" dirty="0" err="1" smtClean="0">
                <a:solidFill>
                  <a:srgbClr val="FFFFFF"/>
                </a:solidFill>
                <a:ea typeface="Arial" charset="0"/>
                <a:cs typeface="Arial" charset="0"/>
              </a:rPr>
              <a:t>Redis</a:t>
            </a:r>
            <a:endParaRPr lang="en-US" sz="1200" dirty="0" smtClean="0">
              <a:solidFill>
                <a:srgbClr val="FFFFFF"/>
              </a:solidFill>
              <a:ea typeface="Arial" charset="0"/>
              <a:cs typeface="Arial" charset="0"/>
            </a:endParaRPr>
          </a:p>
          <a:p>
            <a:pPr marL="342900" indent="-342900">
              <a:spcBef>
                <a:spcPts val="0"/>
              </a:spcBef>
              <a:spcAft>
                <a:spcPts val="200"/>
              </a:spcAft>
              <a:buFont typeface="Arial" charset="0"/>
              <a:buChar char="•"/>
            </a:pPr>
            <a:r>
              <a:rPr lang="en-US" sz="1200" dirty="0" smtClean="0">
                <a:solidFill>
                  <a:srgbClr val="FFFF00"/>
                </a:solidFill>
                <a:ea typeface="Arial" charset="0"/>
                <a:cs typeface="Arial" charset="0"/>
              </a:rPr>
              <a:t>Assignment 5 due.</a:t>
            </a:r>
          </a:p>
        </p:txBody>
      </p:sp>
      <p:sp>
        <p:nvSpPr>
          <p:cNvPr id="11" name="Line Callout 1 10"/>
          <p:cNvSpPr/>
          <p:nvPr/>
        </p:nvSpPr>
        <p:spPr>
          <a:xfrm>
            <a:off x="6219643" y="2245507"/>
            <a:ext cx="2794959" cy="817561"/>
          </a:xfrm>
          <a:prstGeom prst="borderCallout1">
            <a:avLst>
              <a:gd name="adj1" fmla="val 39616"/>
              <a:gd name="adj2" fmla="val -805"/>
              <a:gd name="adj3" fmla="val 27030"/>
              <a:gd name="adj4" fmla="val -13036"/>
            </a:avLst>
          </a:prstGeom>
          <a:solidFill>
            <a:srgbClr val="7030A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Graph Databases (Neo4J)</a:t>
            </a:r>
          </a:p>
        </p:txBody>
      </p:sp>
      <p:sp>
        <p:nvSpPr>
          <p:cNvPr id="12" name="Line Callout 1 11"/>
          <p:cNvSpPr/>
          <p:nvPr/>
        </p:nvSpPr>
        <p:spPr>
          <a:xfrm>
            <a:off x="86264" y="3643844"/>
            <a:ext cx="2622430" cy="817561"/>
          </a:xfrm>
          <a:prstGeom prst="borderCallout1">
            <a:avLst>
              <a:gd name="adj1" fmla="val -5756"/>
              <a:gd name="adj2" fmla="val 138339"/>
              <a:gd name="adj3" fmla="val 53409"/>
              <a:gd name="adj4" fmla="val 99647"/>
            </a:avLst>
          </a:prstGeom>
          <a:solidFill>
            <a:srgbClr val="FFC000"/>
          </a:solidFill>
          <a:ln w="19050">
            <a:solidFill>
              <a:schemeClr val="bg2"/>
            </a:solidFill>
          </a:ln>
          <a:effectLst/>
        </p:spPr>
        <p:txBody>
          <a:bodyPr wrap="square" lIns="182880" tIns="137160" rIns="137160" bIns="137160" rtlCol="0" anchor="ctr">
            <a:noAutofit/>
          </a:bodyPr>
          <a:lstStyle/>
          <a:p>
            <a:pPr marL="171450" indent="-171450">
              <a:spcBef>
                <a:spcPts val="0"/>
              </a:spcBef>
              <a:spcAft>
                <a:spcPts val="200"/>
              </a:spcAft>
              <a:buFont typeface="Arial" charset="0"/>
              <a:buChar char="•"/>
            </a:pPr>
            <a:r>
              <a:rPr lang="en-US" sz="1200" dirty="0" smtClean="0">
                <a:solidFill>
                  <a:schemeClr val="bg2"/>
                </a:solidFill>
                <a:ea typeface="Arial" charset="0"/>
                <a:cs typeface="Arial" charset="0"/>
              </a:rPr>
              <a:t>Database applications</a:t>
            </a:r>
          </a:p>
          <a:p>
            <a:pPr marL="171450" indent="-171450">
              <a:spcBef>
                <a:spcPts val="0"/>
              </a:spcBef>
              <a:spcAft>
                <a:spcPts val="200"/>
              </a:spcAft>
              <a:buFont typeface="Arial" charset="0"/>
              <a:buChar char="•"/>
            </a:pPr>
            <a:r>
              <a:rPr lang="en-US" sz="1200" dirty="0" smtClean="0">
                <a:solidFill>
                  <a:schemeClr val="bg2"/>
                </a:solidFill>
                <a:ea typeface="Arial" charset="0"/>
                <a:cs typeface="Arial" charset="0"/>
              </a:rPr>
              <a:t>REST/HATEOAS &lt;-&gt; DBs</a:t>
            </a:r>
          </a:p>
          <a:p>
            <a:pPr marL="171450" indent="-171450">
              <a:spcBef>
                <a:spcPts val="0"/>
              </a:spcBef>
              <a:spcAft>
                <a:spcPts val="200"/>
              </a:spcAft>
              <a:buFont typeface="Arial" charset="0"/>
              <a:buChar char="•"/>
            </a:pPr>
            <a:r>
              <a:rPr lang="en-US" sz="1200" dirty="0" smtClean="0">
                <a:solidFill>
                  <a:schemeClr val="bg2"/>
                </a:solidFill>
                <a:ea typeface="Arial" charset="0"/>
                <a:cs typeface="Arial" charset="0"/>
              </a:rPr>
              <a:t>Assignment 6; Assignment 5 due</a:t>
            </a:r>
          </a:p>
        </p:txBody>
      </p:sp>
      <p:sp>
        <p:nvSpPr>
          <p:cNvPr id="15" name="Line Callout 1 14"/>
          <p:cNvSpPr/>
          <p:nvPr/>
        </p:nvSpPr>
        <p:spPr>
          <a:xfrm>
            <a:off x="6219642" y="3100094"/>
            <a:ext cx="2794959" cy="817561"/>
          </a:xfrm>
          <a:prstGeom prst="borderCallout1">
            <a:avLst>
              <a:gd name="adj1" fmla="val 39616"/>
              <a:gd name="adj2" fmla="val -805"/>
              <a:gd name="adj3" fmla="val 16479"/>
              <a:gd name="adj4" fmla="val -14271"/>
            </a:avLst>
          </a:prstGeom>
          <a:solidFill>
            <a:srgbClr val="ADADAD"/>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smtClean="0">
                <a:solidFill>
                  <a:schemeClr val="bg2"/>
                </a:solidFill>
                <a:ea typeface="Arial" charset="0"/>
                <a:cs typeface="Arial" charset="0"/>
              </a:rPr>
              <a:t>Thanksgiving</a:t>
            </a:r>
            <a:endParaRPr lang="en-US" sz="1200" dirty="0" smtClean="0">
              <a:solidFill>
                <a:schemeClr val="bg2"/>
              </a:solidFill>
              <a:ea typeface="Arial" charset="0"/>
              <a:cs typeface="Arial" charset="0"/>
            </a:endParaRPr>
          </a:p>
        </p:txBody>
      </p:sp>
      <p:sp>
        <p:nvSpPr>
          <p:cNvPr id="16" name="Line Callout 1 15"/>
          <p:cNvSpPr/>
          <p:nvPr/>
        </p:nvSpPr>
        <p:spPr>
          <a:xfrm>
            <a:off x="5812542" y="3984082"/>
            <a:ext cx="2794959" cy="817561"/>
          </a:xfrm>
          <a:prstGeom prst="borderCallout1">
            <a:avLst>
              <a:gd name="adj1" fmla="val 39616"/>
              <a:gd name="adj2" fmla="val -805"/>
              <a:gd name="adj3" fmla="val -33113"/>
              <a:gd name="adj4" fmla="val -14580"/>
            </a:avLst>
          </a:prstGeom>
          <a:solidFill>
            <a:srgbClr val="FFC00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dirty="0" smtClean="0">
                <a:solidFill>
                  <a:schemeClr val="bg2"/>
                </a:solidFill>
                <a:ea typeface="Arial" charset="0"/>
                <a:cs typeface="Arial" charset="0"/>
              </a:rPr>
              <a:t>Web applications (</a:t>
            </a:r>
            <a:r>
              <a:rPr lang="en-US" sz="1200" dirty="0" err="1" smtClean="0">
                <a:solidFill>
                  <a:schemeClr val="bg2"/>
                </a:solidFill>
                <a:ea typeface="Arial" charset="0"/>
                <a:cs typeface="Arial" charset="0"/>
              </a:rPr>
              <a:t>cont</a:t>
            </a:r>
            <a:r>
              <a:rPr lang="en-US" sz="1200" dirty="0" smtClean="0">
                <a:solidFill>
                  <a:schemeClr val="bg2"/>
                </a:solidFill>
                <a:ea typeface="Arial" charset="0"/>
                <a:cs typeface="Arial" charset="0"/>
              </a:rPr>
              <a:t>)</a:t>
            </a:r>
          </a:p>
        </p:txBody>
      </p:sp>
    </p:spTree>
    <p:extLst>
      <p:ext uri="{BB962C8B-B14F-4D97-AF65-F5344CB8AC3E}">
        <p14:creationId xmlns:p14="http://schemas.microsoft.com/office/powerpoint/2010/main" val="1947746502"/>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55888" y="598689"/>
            <a:ext cx="4951709" cy="3660944"/>
          </a:xfrm>
          <a:prstGeom prst="rect">
            <a:avLst/>
          </a:prstGeom>
        </p:spPr>
      </p:pic>
      <p:sp>
        <p:nvSpPr>
          <p:cNvPr id="2" name="Title 1"/>
          <p:cNvSpPr>
            <a:spLocks noGrp="1"/>
          </p:cNvSpPr>
          <p:nvPr>
            <p:ph type="title"/>
          </p:nvPr>
        </p:nvSpPr>
        <p:spPr/>
        <p:txBody>
          <a:bodyPr/>
          <a:lstStyle/>
          <a:p>
            <a:r>
              <a:rPr lang="en-US" dirty="0" smtClean="0"/>
              <a:t>Course Schedule</a:t>
            </a:r>
            <a:endParaRPr lang="en-US" dirty="0"/>
          </a:p>
        </p:txBody>
      </p:sp>
      <p:sp>
        <p:nvSpPr>
          <p:cNvPr id="6" name="Line Callout 1 5"/>
          <p:cNvSpPr/>
          <p:nvPr/>
        </p:nvSpPr>
        <p:spPr>
          <a:xfrm>
            <a:off x="86264" y="657556"/>
            <a:ext cx="2622430" cy="817561"/>
          </a:xfrm>
          <a:prstGeom prst="borderCallout1">
            <a:avLst>
              <a:gd name="adj1" fmla="val 112420"/>
              <a:gd name="adj2" fmla="val 135379"/>
              <a:gd name="adj3" fmla="val 53409"/>
              <a:gd name="adj4" fmla="val 99647"/>
            </a:avLst>
          </a:prstGeom>
          <a:solidFill>
            <a:srgbClr val="FFC00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smtClean="0">
                <a:solidFill>
                  <a:schemeClr val="bg2"/>
                </a:solidFill>
                <a:ea typeface="Arial" charset="0"/>
                <a:cs typeface="Arial" charset="0"/>
              </a:rPr>
              <a:t>DB/Application Design Patterns</a:t>
            </a:r>
            <a:endParaRPr lang="en-US" sz="1200" dirty="0" smtClean="0">
              <a:solidFill>
                <a:schemeClr val="bg2"/>
              </a:solidFill>
              <a:ea typeface="Arial" charset="0"/>
              <a:cs typeface="Arial" charset="0"/>
            </a:endParaRPr>
          </a:p>
        </p:txBody>
      </p:sp>
      <p:sp>
        <p:nvSpPr>
          <p:cNvPr id="7" name="Line Callout 1 6"/>
          <p:cNvSpPr/>
          <p:nvPr/>
        </p:nvSpPr>
        <p:spPr>
          <a:xfrm>
            <a:off x="6354791" y="238714"/>
            <a:ext cx="2659812" cy="817561"/>
          </a:xfrm>
          <a:prstGeom prst="borderCallout1">
            <a:avLst>
              <a:gd name="adj1" fmla="val 39616"/>
              <a:gd name="adj2" fmla="val -805"/>
              <a:gd name="adj3" fmla="val 163142"/>
              <a:gd name="adj4" fmla="val -34300"/>
            </a:avLst>
          </a:prstGeom>
          <a:solidFill>
            <a:srgbClr val="0070C0"/>
          </a:solidFill>
          <a:ln w="19050">
            <a:solidFill>
              <a:srgbClr val="0070C0"/>
            </a:solidFill>
          </a:ln>
          <a:effectLst/>
        </p:spPr>
        <p:txBody>
          <a:bodyPr wrap="square" lIns="182880" tIns="137160" rIns="137160" bIns="137160" rtlCol="0" anchor="ctr">
            <a:noAutofit/>
          </a:bodyPr>
          <a:lstStyle/>
          <a:p>
            <a:pPr marL="342900" indent="-342900">
              <a:spcBef>
                <a:spcPts val="0"/>
              </a:spcBef>
              <a:spcAft>
                <a:spcPts val="200"/>
              </a:spcAft>
              <a:buFont typeface="Arial" charset="0"/>
              <a:buChar char="•"/>
            </a:pPr>
            <a:r>
              <a:rPr lang="en-US" sz="1200" dirty="0" smtClean="0">
                <a:solidFill>
                  <a:schemeClr val="tx2"/>
                </a:solidFill>
                <a:ea typeface="Arial" charset="0"/>
                <a:cs typeface="Arial" charset="0"/>
              </a:rPr>
              <a:t>Final Exam Pre/Review</a:t>
            </a:r>
          </a:p>
          <a:p>
            <a:pPr marL="342900" indent="-342900">
              <a:spcBef>
                <a:spcPts val="0"/>
              </a:spcBef>
              <a:spcAft>
                <a:spcPts val="200"/>
              </a:spcAft>
              <a:buFont typeface="Arial" charset="0"/>
              <a:buChar char="•"/>
            </a:pPr>
            <a:r>
              <a:rPr lang="en-US" sz="1200" dirty="0" smtClean="0">
                <a:solidFill>
                  <a:srgbClr val="FF0000"/>
                </a:solidFill>
                <a:ea typeface="Arial" charset="0"/>
                <a:cs typeface="Arial" charset="0"/>
              </a:rPr>
              <a:t>Assignment 6 due.</a:t>
            </a:r>
          </a:p>
        </p:txBody>
      </p:sp>
    </p:spTree>
    <p:extLst>
      <p:ext uri="{BB962C8B-B14F-4D97-AF65-F5344CB8AC3E}">
        <p14:creationId xmlns:p14="http://schemas.microsoft.com/office/powerpoint/2010/main" val="913216003"/>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Schedule </a:t>
            </a:r>
            <a:r>
              <a:rPr lang="mr-IN" dirty="0" smtClean="0"/>
              <a:t>–</a:t>
            </a:r>
            <a:r>
              <a:rPr lang="en-US" dirty="0" smtClean="0"/>
              <a:t> Plan B</a:t>
            </a:r>
            <a:endParaRPr lang="en-US" dirty="0"/>
          </a:p>
        </p:txBody>
      </p:sp>
      <p:sp>
        <p:nvSpPr>
          <p:cNvPr id="3" name="TextBox 2"/>
          <p:cNvSpPr txBox="1"/>
          <p:nvPr/>
        </p:nvSpPr>
        <p:spPr>
          <a:xfrm>
            <a:off x="3769112" y="583970"/>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800" dirty="0" smtClean="0">
                <a:latin typeface="+mn-lt"/>
              </a:rPr>
              <a:t>Paraphrasing Sun Tzu,</a:t>
            </a:r>
          </a:p>
          <a:p>
            <a:pPr algn="ctr">
              <a:lnSpc>
                <a:spcPct val="90000"/>
              </a:lnSpc>
              <a:spcBef>
                <a:spcPts val="600"/>
              </a:spcBef>
              <a:spcAft>
                <a:spcPts val="0"/>
              </a:spcAft>
              <a:buClr>
                <a:schemeClr val="bg1"/>
              </a:buClr>
            </a:pPr>
            <a:r>
              <a:rPr lang="en-US" sz="2800" dirty="0" smtClean="0">
                <a:latin typeface="+mn-lt"/>
              </a:rPr>
              <a:t>“No course agenda survives first contact</a:t>
            </a:r>
            <a:r>
              <a:rPr lang="en-US" sz="2800" dirty="0">
                <a:latin typeface="+mn-lt"/>
              </a:rPr>
              <a:t/>
            </a:r>
            <a:br>
              <a:rPr lang="en-US" sz="2800" dirty="0">
                <a:latin typeface="+mn-lt"/>
              </a:rPr>
            </a:br>
            <a:r>
              <a:rPr lang="en-US" sz="2800" dirty="0" smtClean="0">
                <a:latin typeface="+mn-lt"/>
              </a:rPr>
              <a:t>with the students, semester and class material.”</a:t>
            </a:r>
          </a:p>
        </p:txBody>
      </p:sp>
      <p:pic>
        <p:nvPicPr>
          <p:cNvPr id="4" name="Picture 3"/>
          <p:cNvPicPr>
            <a:picLocks noChangeAspect="1"/>
          </p:cNvPicPr>
          <p:nvPr/>
        </p:nvPicPr>
        <p:blipFill>
          <a:blip r:embed="rId2"/>
          <a:stretch>
            <a:fillRect/>
          </a:stretch>
        </p:blipFill>
        <p:spPr>
          <a:xfrm>
            <a:off x="2842850" y="1834129"/>
            <a:ext cx="2680719" cy="2953959"/>
          </a:xfrm>
          <a:prstGeom prst="rect">
            <a:avLst/>
          </a:prstGeom>
        </p:spPr>
      </p:pic>
    </p:spTree>
    <p:extLst>
      <p:ext uri="{BB962C8B-B14F-4D97-AF65-F5344CB8AC3E}">
        <p14:creationId xmlns:p14="http://schemas.microsoft.com/office/powerpoint/2010/main" val="2113017764"/>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Schedule </a:t>
            </a:r>
            <a:r>
              <a:rPr lang="mr-IN" dirty="0" smtClean="0"/>
              <a:t>–</a:t>
            </a:r>
            <a:r>
              <a:rPr lang="en-US" dirty="0" smtClean="0"/>
              <a:t> Plan B</a:t>
            </a:r>
            <a:endParaRPr lang="en-US" dirty="0"/>
          </a:p>
        </p:txBody>
      </p:sp>
      <p:sp>
        <p:nvSpPr>
          <p:cNvPr id="3" name="TextBox 2"/>
          <p:cNvSpPr txBox="1"/>
          <p:nvPr/>
        </p:nvSpPr>
        <p:spPr>
          <a:xfrm>
            <a:off x="3769112" y="583970"/>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800" dirty="0" smtClean="0">
                <a:latin typeface="+mn-lt"/>
              </a:rPr>
              <a:t>Paraphrasing Sun Tzu,</a:t>
            </a:r>
          </a:p>
          <a:p>
            <a:pPr algn="ctr">
              <a:lnSpc>
                <a:spcPct val="90000"/>
              </a:lnSpc>
              <a:spcBef>
                <a:spcPts val="600"/>
              </a:spcBef>
              <a:spcAft>
                <a:spcPts val="0"/>
              </a:spcAft>
              <a:buClr>
                <a:schemeClr val="bg1"/>
              </a:buClr>
            </a:pPr>
            <a:r>
              <a:rPr lang="en-US" sz="2800" dirty="0" smtClean="0">
                <a:latin typeface="+mn-lt"/>
              </a:rPr>
              <a:t>“No course agenda survives first contact</a:t>
            </a:r>
            <a:r>
              <a:rPr lang="en-US" sz="2800" dirty="0">
                <a:latin typeface="+mn-lt"/>
              </a:rPr>
              <a:t/>
            </a:r>
            <a:br>
              <a:rPr lang="en-US" sz="2800" dirty="0">
                <a:latin typeface="+mn-lt"/>
              </a:rPr>
            </a:br>
            <a:r>
              <a:rPr lang="en-US" sz="2800" dirty="0" smtClean="0">
                <a:latin typeface="+mn-lt"/>
              </a:rPr>
              <a:t>with the students, semester and class material.”</a:t>
            </a:r>
          </a:p>
        </p:txBody>
      </p:sp>
      <p:pic>
        <p:nvPicPr>
          <p:cNvPr id="4" name="Picture 3"/>
          <p:cNvPicPr>
            <a:picLocks noChangeAspect="1"/>
          </p:cNvPicPr>
          <p:nvPr/>
        </p:nvPicPr>
        <p:blipFill>
          <a:blip r:embed="rId2"/>
          <a:stretch>
            <a:fillRect/>
          </a:stretch>
        </p:blipFill>
        <p:spPr>
          <a:xfrm>
            <a:off x="2842850" y="1834129"/>
            <a:ext cx="2680719" cy="2953959"/>
          </a:xfrm>
          <a:prstGeom prst="rect">
            <a:avLst/>
          </a:prstGeom>
        </p:spPr>
      </p:pic>
      <p:sp>
        <p:nvSpPr>
          <p:cNvPr id="5" name="Rounded Rectangle 4"/>
          <p:cNvSpPr/>
          <p:nvPr/>
        </p:nvSpPr>
        <p:spPr>
          <a:xfrm>
            <a:off x="1434790" y="1085385"/>
            <a:ext cx="6467708" cy="3166947"/>
          </a:xfrm>
          <a:prstGeom prst="roundRect">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Also, I have two conflicts with lectures that I could not reschedule. I will prerecord the lecture presentations for online viewing. I will compensate for the missed time with extra office hours and one-on-ones.</a:t>
            </a:r>
          </a:p>
          <a:p>
            <a:pPr algn="ctr">
              <a:lnSpc>
                <a:spcPct val="90000"/>
              </a:lnSpc>
              <a:spcBef>
                <a:spcPts val="600"/>
              </a:spcBef>
              <a:spcAft>
                <a:spcPts val="0"/>
              </a:spcAft>
            </a:pPr>
            <a:endParaRPr lang="en-US" sz="2000" dirty="0">
              <a:solidFill>
                <a:schemeClr val="tx2"/>
              </a:solidFill>
              <a:latin typeface="+mn-lt"/>
            </a:endParaRPr>
          </a:p>
          <a:p>
            <a:pPr algn="ctr">
              <a:lnSpc>
                <a:spcPct val="90000"/>
              </a:lnSpc>
              <a:spcBef>
                <a:spcPts val="600"/>
              </a:spcBef>
              <a:spcAft>
                <a:spcPts val="0"/>
              </a:spcAft>
            </a:pPr>
            <a:r>
              <a:rPr lang="en-US" sz="2000" dirty="0" smtClean="0">
                <a:solidFill>
                  <a:schemeClr val="tx2"/>
                </a:solidFill>
                <a:latin typeface="+mn-lt"/>
              </a:rPr>
              <a:t>Will announce dates for “cancelled” lectures as soon as I have confirmed.</a:t>
            </a:r>
          </a:p>
        </p:txBody>
      </p:sp>
    </p:spTree>
    <p:extLst>
      <p:ext uri="{BB962C8B-B14F-4D97-AF65-F5344CB8AC3E}">
        <p14:creationId xmlns:p14="http://schemas.microsoft.com/office/powerpoint/2010/main" val="233412334"/>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a:t>
            </a:r>
            <a:br>
              <a:rPr lang="en-US" dirty="0"/>
            </a:br>
            <a:r>
              <a:rPr lang="en-US" dirty="0" smtClean="0"/>
              <a:t>Databases </a:t>
            </a:r>
            <a:br>
              <a:rPr lang="en-US" dirty="0" smtClean="0"/>
            </a:br>
            <a:r>
              <a:rPr lang="en-US" dirty="0" smtClean="0"/>
              <a:t>Data Models</a:t>
            </a:r>
            <a:br>
              <a:rPr lang="en-US" dirty="0" smtClean="0"/>
            </a:br>
            <a:r>
              <a:rPr lang="en-US" dirty="0" smtClean="0"/>
              <a:t>DBMS</a:t>
            </a:r>
            <a:br>
              <a:rPr lang="en-US" dirty="0" smtClean="0"/>
            </a:br>
            <a:endParaRPr lang="en-US" dirty="0"/>
          </a:p>
        </p:txBody>
      </p:sp>
    </p:spTree>
    <p:extLst>
      <p:ext uri="{BB962C8B-B14F-4D97-AF65-F5344CB8AC3E}">
        <p14:creationId xmlns:p14="http://schemas.microsoft.com/office/powerpoint/2010/main" val="1237036921"/>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a:t>
            </a:r>
            <a:endParaRPr lang="en-US" dirty="0"/>
          </a:p>
        </p:txBody>
      </p:sp>
    </p:spTree>
    <p:extLst>
      <p:ext uri="{BB962C8B-B14F-4D97-AF65-F5344CB8AC3E}">
        <p14:creationId xmlns:p14="http://schemas.microsoft.com/office/powerpoint/2010/main" val="1577969462"/>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1923" y="58869"/>
            <a:ext cx="8626415" cy="4660601"/>
          </a:xfrm>
          <a:prstGeom prst="rect">
            <a:avLst/>
          </a:prstGeom>
        </p:spPr>
      </p:pic>
      <p:sp>
        <p:nvSpPr>
          <p:cNvPr id="4" name="Rectangle 3"/>
          <p:cNvSpPr/>
          <p:nvPr/>
        </p:nvSpPr>
        <p:spPr>
          <a:xfrm>
            <a:off x="3088256" y="58869"/>
            <a:ext cx="5503653" cy="307777"/>
          </a:xfrm>
          <a:prstGeom prst="rect">
            <a:avLst/>
          </a:prstGeom>
        </p:spPr>
        <p:txBody>
          <a:bodyPr wrap="square">
            <a:spAutoFit/>
          </a:bodyPr>
          <a:lstStyle/>
          <a:p>
            <a:r>
              <a:rPr lang="en-US" sz="1400" dirty="0"/>
              <a:t>https://</a:t>
            </a:r>
            <a:r>
              <a:rPr lang="en-US" sz="1400" dirty="0" err="1"/>
              <a:t>www.slideshare.net</a:t>
            </a:r>
            <a:r>
              <a:rPr lang="en-US" sz="1400" dirty="0"/>
              <a:t>/</a:t>
            </a:r>
            <a:r>
              <a:rPr lang="en-US" sz="1400" dirty="0" err="1"/>
              <a:t>seinecle</a:t>
            </a:r>
            <a:r>
              <a:rPr lang="en-US" sz="1400" dirty="0"/>
              <a:t>/what-is-data-38295220</a:t>
            </a:r>
          </a:p>
        </p:txBody>
      </p:sp>
    </p:spTree>
    <p:extLst>
      <p:ext uri="{BB962C8B-B14F-4D97-AF65-F5344CB8AC3E}">
        <p14:creationId xmlns:p14="http://schemas.microsoft.com/office/powerpoint/2010/main" val="1657191031"/>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0166" y="272555"/>
            <a:ext cx="8755811" cy="4411371"/>
          </a:xfrm>
          <a:prstGeom prst="rect">
            <a:avLst/>
          </a:prstGeom>
        </p:spPr>
      </p:pic>
    </p:spTree>
    <p:extLst>
      <p:ext uri="{BB962C8B-B14F-4D97-AF65-F5344CB8AC3E}">
        <p14:creationId xmlns:p14="http://schemas.microsoft.com/office/powerpoint/2010/main" val="1694240074"/>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sz="half" idx="1"/>
          </p:nvPr>
        </p:nvSpPr>
        <p:spPr/>
        <p:txBody>
          <a:bodyPr>
            <a:normAutofit/>
          </a:bodyPr>
          <a:lstStyle/>
          <a:p>
            <a:r>
              <a:rPr lang="en-US" dirty="0">
                <a:solidFill>
                  <a:srgbClr val="FF0000"/>
                </a:solidFill>
              </a:rPr>
              <a:t>Course Overview, Organization and Logistics</a:t>
            </a:r>
          </a:p>
          <a:p>
            <a:endParaRPr lang="en-US" dirty="0" smtClean="0">
              <a:solidFill>
                <a:srgbClr val="00B050"/>
              </a:solidFill>
            </a:endParaRPr>
          </a:p>
          <a:p>
            <a:r>
              <a:rPr lang="en-US" dirty="0" smtClean="0">
                <a:solidFill>
                  <a:srgbClr val="00B050"/>
                </a:solidFill>
              </a:rPr>
              <a:t>Data</a:t>
            </a:r>
            <a:r>
              <a:rPr lang="en-US" dirty="0">
                <a:solidFill>
                  <a:srgbClr val="00B050"/>
                </a:solidFill>
              </a:rPr>
              <a:t>, Data Models, Databases, Database Management Systems </a:t>
            </a:r>
            <a:r>
              <a:rPr lang="en-US" dirty="0" smtClean="0">
                <a:solidFill>
                  <a:srgbClr val="00B050"/>
                </a:solidFill>
              </a:rPr>
              <a:t>Overview</a:t>
            </a:r>
          </a:p>
          <a:p>
            <a:endParaRPr lang="en-US" dirty="0" smtClean="0"/>
          </a:p>
          <a:p>
            <a:r>
              <a:rPr lang="en-US" strike="sngStrike" dirty="0" smtClean="0">
                <a:solidFill>
                  <a:srgbClr val="0070C0"/>
                </a:solidFill>
              </a:rPr>
              <a:t>Lets’ learn something</a:t>
            </a:r>
          </a:p>
          <a:p>
            <a:pPr lvl="1"/>
            <a:r>
              <a:rPr lang="en-US" strike="sngStrike" dirty="0" smtClean="0">
                <a:solidFill>
                  <a:srgbClr val="0070C0"/>
                </a:solidFill>
              </a:rPr>
              <a:t>Data Modeling (I) </a:t>
            </a:r>
            <a:r>
              <a:rPr lang="mr-IN" strike="sngStrike" dirty="0" smtClean="0">
                <a:solidFill>
                  <a:srgbClr val="0070C0"/>
                </a:solidFill>
              </a:rPr>
              <a:t>–</a:t>
            </a:r>
            <a:r>
              <a:rPr lang="en-US" strike="sngStrike" dirty="0" smtClean="0">
                <a:solidFill>
                  <a:srgbClr val="0070C0"/>
                </a:solidFill>
              </a:rPr>
              <a:t> Entity, Relationship, Attribute</a:t>
            </a:r>
          </a:p>
          <a:p>
            <a:pPr lvl="1"/>
            <a:r>
              <a:rPr lang="en-US" strike="sngStrike" dirty="0" smtClean="0">
                <a:solidFill>
                  <a:srgbClr val="0070C0"/>
                </a:solidFill>
              </a:rPr>
              <a:t>Relational Data Model (I) </a:t>
            </a:r>
            <a:r>
              <a:rPr lang="mr-IN" strike="sngStrike" dirty="0" smtClean="0">
                <a:solidFill>
                  <a:srgbClr val="0070C0"/>
                </a:solidFill>
              </a:rPr>
              <a:t>–</a:t>
            </a:r>
            <a:r>
              <a:rPr lang="en-US" strike="sngStrike" dirty="0" smtClean="0">
                <a:solidFill>
                  <a:srgbClr val="0070C0"/>
                </a:solidFill>
              </a:rPr>
              <a:t> DDL, DML, Table, Tuple, Column</a:t>
            </a:r>
          </a:p>
          <a:p>
            <a:pPr lvl="1"/>
            <a:endParaRPr lang="en-US" dirty="0" smtClean="0"/>
          </a:p>
          <a:p>
            <a:r>
              <a:rPr lang="en-US" dirty="0" smtClean="0"/>
              <a:t>1</a:t>
            </a:r>
            <a:r>
              <a:rPr lang="en-US" baseline="30000" dirty="0" smtClean="0"/>
              <a:t>st</a:t>
            </a:r>
            <a:r>
              <a:rPr lang="en-US" dirty="0" smtClean="0"/>
              <a:t> Assignment </a:t>
            </a:r>
            <a:endParaRPr lang="en-US" dirty="0"/>
          </a:p>
        </p:txBody>
      </p:sp>
      <p:sp>
        <p:nvSpPr>
          <p:cNvPr id="5" name="TextBox 4"/>
          <p:cNvSpPr txBox="1"/>
          <p:nvPr/>
        </p:nvSpPr>
        <p:spPr>
          <a:xfrm>
            <a:off x="5171302" y="555493"/>
            <a:ext cx="2185214" cy="341632"/>
          </a:xfrm>
          <a:prstGeom prst="rect">
            <a:avLst/>
          </a:prstGeom>
          <a:noFill/>
        </p:spPr>
        <p:txBody>
          <a:bodyPr wrap="none" rtlCol="0">
            <a:spAutoFit/>
          </a:bodyPr>
          <a:lstStyle/>
          <a:p>
            <a:pPr>
              <a:lnSpc>
                <a:spcPct val="90000"/>
              </a:lnSpc>
              <a:spcBef>
                <a:spcPts val="600"/>
              </a:spcBef>
              <a:spcAft>
                <a:spcPts val="0"/>
              </a:spcAft>
              <a:buClr>
                <a:schemeClr val="bg1"/>
              </a:buClr>
            </a:pPr>
            <a:r>
              <a:rPr lang="en-US" sz="1800" i="1" smtClean="0">
                <a:solidFill>
                  <a:srgbClr val="FF0000"/>
                </a:solidFill>
                <a:latin typeface="+mn-lt"/>
              </a:rPr>
              <a:t>How will we learn it?</a:t>
            </a:r>
            <a:endParaRPr lang="en-US" sz="1800" i="1" dirty="0" smtClean="0">
              <a:solidFill>
                <a:srgbClr val="FF0000"/>
              </a:solidFill>
              <a:latin typeface="+mn-lt"/>
            </a:endParaRPr>
          </a:p>
        </p:txBody>
      </p:sp>
      <p:sp>
        <p:nvSpPr>
          <p:cNvPr id="6" name="TextBox 5"/>
          <p:cNvSpPr txBox="1"/>
          <p:nvPr/>
        </p:nvSpPr>
        <p:spPr>
          <a:xfrm>
            <a:off x="5253598" y="2502958"/>
            <a:ext cx="710451" cy="341632"/>
          </a:xfrm>
          <a:prstGeom prst="rect">
            <a:avLst/>
          </a:prstGeom>
          <a:noFill/>
        </p:spPr>
        <p:txBody>
          <a:bodyPr wrap="none" rtlCol="0">
            <a:spAutoFit/>
          </a:bodyPr>
          <a:lstStyle/>
          <a:p>
            <a:pPr>
              <a:lnSpc>
                <a:spcPct val="90000"/>
              </a:lnSpc>
              <a:spcBef>
                <a:spcPts val="600"/>
              </a:spcBef>
              <a:spcAft>
                <a:spcPts val="0"/>
              </a:spcAft>
              <a:buClr>
                <a:schemeClr val="bg1"/>
              </a:buClr>
            </a:pPr>
            <a:r>
              <a:rPr lang="en-US" sz="1800" i="1" strike="sngStrike" dirty="0" smtClean="0">
                <a:solidFill>
                  <a:srgbClr val="0070C0"/>
                </a:solidFill>
                <a:latin typeface="+mn-lt"/>
              </a:rPr>
              <a:t>Cool!</a:t>
            </a:r>
          </a:p>
        </p:txBody>
      </p:sp>
      <p:sp>
        <p:nvSpPr>
          <p:cNvPr id="7" name="TextBox 6"/>
          <p:cNvSpPr txBox="1"/>
          <p:nvPr/>
        </p:nvSpPr>
        <p:spPr>
          <a:xfrm>
            <a:off x="5253597" y="3888935"/>
            <a:ext cx="1075936" cy="341632"/>
          </a:xfrm>
          <a:prstGeom prst="rect">
            <a:avLst/>
          </a:prstGeom>
          <a:noFill/>
        </p:spPr>
        <p:txBody>
          <a:bodyPr wrap="none" rtlCol="0">
            <a:spAutoFit/>
          </a:bodyPr>
          <a:lstStyle/>
          <a:p>
            <a:pPr>
              <a:lnSpc>
                <a:spcPct val="90000"/>
              </a:lnSpc>
              <a:spcBef>
                <a:spcPts val="600"/>
              </a:spcBef>
              <a:spcAft>
                <a:spcPts val="0"/>
              </a:spcAft>
              <a:buClr>
                <a:schemeClr val="bg1"/>
              </a:buClr>
            </a:pPr>
            <a:r>
              <a:rPr lang="en-US" sz="1800" i="1" smtClean="0">
                <a:solidFill>
                  <a:schemeClr val="bg2"/>
                </a:solidFill>
                <a:latin typeface="+mn-lt"/>
              </a:rPr>
              <a:t>Oh Cr*p!</a:t>
            </a:r>
            <a:endParaRPr lang="en-US" sz="1800" i="1" dirty="0" smtClean="0">
              <a:solidFill>
                <a:schemeClr val="bg2"/>
              </a:solidFill>
              <a:latin typeface="+mn-lt"/>
            </a:endParaRPr>
          </a:p>
        </p:txBody>
      </p:sp>
      <p:sp>
        <p:nvSpPr>
          <p:cNvPr id="8" name="TextBox 7"/>
          <p:cNvSpPr txBox="1"/>
          <p:nvPr/>
        </p:nvSpPr>
        <p:spPr>
          <a:xfrm>
            <a:off x="5171302" y="1496576"/>
            <a:ext cx="2884123" cy="341632"/>
          </a:xfrm>
          <a:prstGeom prst="rect">
            <a:avLst/>
          </a:prstGeom>
          <a:noFill/>
        </p:spPr>
        <p:txBody>
          <a:bodyPr wrap="none" rtlCol="0">
            <a:spAutoFit/>
          </a:bodyPr>
          <a:lstStyle/>
          <a:p>
            <a:pPr>
              <a:lnSpc>
                <a:spcPct val="90000"/>
              </a:lnSpc>
              <a:spcBef>
                <a:spcPts val="600"/>
              </a:spcBef>
              <a:spcAft>
                <a:spcPts val="0"/>
              </a:spcAft>
              <a:buClr>
                <a:schemeClr val="bg1"/>
              </a:buClr>
            </a:pPr>
            <a:r>
              <a:rPr lang="en-US" sz="1800" i="1" smtClean="0">
                <a:solidFill>
                  <a:srgbClr val="00B050"/>
                </a:solidFill>
                <a:latin typeface="+mn-lt"/>
              </a:rPr>
              <a:t>What will we learn and why?</a:t>
            </a:r>
            <a:endParaRPr lang="en-US" sz="1800" i="1" dirty="0" smtClean="0">
              <a:solidFill>
                <a:srgbClr val="00B050"/>
              </a:solidFill>
              <a:latin typeface="+mn-lt"/>
            </a:endParaRPr>
          </a:p>
        </p:txBody>
      </p:sp>
      <p:sp>
        <p:nvSpPr>
          <p:cNvPr id="9" name="TextBox 8"/>
          <p:cNvSpPr txBox="1"/>
          <p:nvPr/>
        </p:nvSpPr>
        <p:spPr>
          <a:xfrm>
            <a:off x="6093927" y="2502958"/>
            <a:ext cx="2525178" cy="590931"/>
          </a:xfrm>
          <a:prstGeom prst="rect">
            <a:avLst/>
          </a:prstGeom>
          <a:noFill/>
        </p:spPr>
        <p:txBody>
          <a:bodyPr wrap="none" rtlCol="0">
            <a:spAutoFit/>
          </a:bodyPr>
          <a:lstStyle/>
          <a:p>
            <a:pPr algn="ctr">
              <a:lnSpc>
                <a:spcPct val="90000"/>
              </a:lnSpc>
              <a:spcBef>
                <a:spcPts val="600"/>
              </a:spcBef>
              <a:spcAft>
                <a:spcPts val="0"/>
              </a:spcAft>
              <a:buClr>
                <a:schemeClr val="bg1"/>
              </a:buClr>
            </a:pPr>
            <a:r>
              <a:rPr lang="en-US" sz="1800" i="1" dirty="0" smtClean="0">
                <a:solidFill>
                  <a:srgbClr val="0070C0"/>
                </a:solidFill>
                <a:latin typeface="+mn-lt"/>
              </a:rPr>
              <a:t>Will likely not get to until</a:t>
            </a:r>
            <a:br>
              <a:rPr lang="en-US" sz="1800" i="1" dirty="0" smtClean="0">
                <a:solidFill>
                  <a:srgbClr val="0070C0"/>
                </a:solidFill>
                <a:latin typeface="+mn-lt"/>
              </a:rPr>
            </a:br>
            <a:r>
              <a:rPr lang="en-US" sz="1800" i="1" smtClean="0">
                <a:solidFill>
                  <a:srgbClr val="0070C0"/>
                </a:solidFill>
                <a:latin typeface="+mn-lt"/>
              </a:rPr>
              <a:t>next lecture.</a:t>
            </a:r>
            <a:endParaRPr lang="en-US" sz="1800" i="1" dirty="0" smtClean="0">
              <a:solidFill>
                <a:srgbClr val="0070C0"/>
              </a:solidFill>
              <a:latin typeface="+mn-lt"/>
            </a:endParaRPr>
          </a:p>
        </p:txBody>
      </p:sp>
    </p:spTree>
    <p:extLst>
      <p:ext uri="{BB962C8B-B14F-4D97-AF65-F5344CB8AC3E}">
        <p14:creationId xmlns:p14="http://schemas.microsoft.com/office/powerpoint/2010/main" val="228417662"/>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Ways to Think about Data</a:t>
            </a:r>
            <a:endParaRPr lang="en-US" dirty="0"/>
          </a:p>
        </p:txBody>
      </p:sp>
      <p:pic>
        <p:nvPicPr>
          <p:cNvPr id="4" name="Picture 3"/>
          <p:cNvPicPr>
            <a:picLocks noChangeAspect="1"/>
          </p:cNvPicPr>
          <p:nvPr/>
        </p:nvPicPr>
        <p:blipFill>
          <a:blip r:embed="rId2"/>
          <a:stretch>
            <a:fillRect/>
          </a:stretch>
        </p:blipFill>
        <p:spPr>
          <a:xfrm>
            <a:off x="495732" y="702277"/>
            <a:ext cx="8029383" cy="2060637"/>
          </a:xfrm>
          <a:prstGeom prst="rect">
            <a:avLst/>
          </a:prstGeom>
        </p:spPr>
      </p:pic>
      <p:sp>
        <p:nvSpPr>
          <p:cNvPr id="3" name="Content Placeholder 2"/>
          <p:cNvSpPr>
            <a:spLocks noGrp="1"/>
          </p:cNvSpPr>
          <p:nvPr>
            <p:ph sz="half" idx="1"/>
          </p:nvPr>
        </p:nvSpPr>
        <p:spPr>
          <a:xfrm>
            <a:off x="376853" y="3053750"/>
            <a:ext cx="8267140" cy="1728912"/>
          </a:xfrm>
        </p:spPr>
        <p:txBody>
          <a:bodyPr>
            <a:normAutofit fontScale="62500" lnSpcReduction="20000"/>
          </a:bodyPr>
          <a:lstStyle/>
          <a:p>
            <a:pPr marL="0" indent="0">
              <a:lnSpc>
                <a:spcPct val="120000"/>
              </a:lnSpc>
              <a:spcBef>
                <a:spcPts val="600"/>
              </a:spcBef>
              <a:buNone/>
            </a:pPr>
            <a:r>
              <a:rPr lang="en-US" b="1" dirty="0">
                <a:latin typeface="Arial" charset="0"/>
                <a:ea typeface="Arial" charset="0"/>
                <a:cs typeface="Arial" charset="0"/>
              </a:rPr>
              <a:t>Metadata</a:t>
            </a:r>
            <a:r>
              <a:rPr lang="en-US" dirty="0">
                <a:latin typeface="Arial" charset="0"/>
                <a:ea typeface="Arial" charset="0"/>
                <a:cs typeface="Arial" charset="0"/>
              </a:rPr>
              <a:t> is "</a:t>
            </a:r>
            <a:r>
              <a:rPr lang="en-US" dirty="0">
                <a:latin typeface="Arial" charset="0"/>
                <a:ea typeface="Arial" charset="0"/>
                <a:cs typeface="Arial" charset="0"/>
                <a:hlinkClick r:id="rId3" tooltip="Data"/>
              </a:rPr>
              <a:t>data</a:t>
            </a:r>
            <a:r>
              <a:rPr lang="en-US" dirty="0">
                <a:latin typeface="Arial" charset="0"/>
                <a:ea typeface="Arial" charset="0"/>
                <a:cs typeface="Arial" charset="0"/>
              </a:rPr>
              <a:t> [information] that provides information about other data</a:t>
            </a:r>
            <a:r>
              <a:rPr lang="en-US" dirty="0" smtClean="0">
                <a:latin typeface="Arial" charset="0"/>
                <a:ea typeface="Arial" charset="0"/>
                <a:cs typeface="Arial" charset="0"/>
              </a:rPr>
              <a:t>". Three </a:t>
            </a:r>
            <a:r>
              <a:rPr lang="en-US" dirty="0">
                <a:latin typeface="Arial" charset="0"/>
                <a:ea typeface="Arial" charset="0"/>
                <a:cs typeface="Arial" charset="0"/>
              </a:rPr>
              <a:t>distinct types of metadata exist: </a:t>
            </a:r>
            <a:r>
              <a:rPr lang="en-US" b="1" dirty="0">
                <a:latin typeface="Arial" charset="0"/>
                <a:ea typeface="Arial" charset="0"/>
                <a:cs typeface="Arial" charset="0"/>
              </a:rPr>
              <a:t>descriptive metadata</a:t>
            </a:r>
            <a:r>
              <a:rPr lang="en-US" dirty="0">
                <a:latin typeface="Arial" charset="0"/>
                <a:ea typeface="Arial" charset="0"/>
                <a:cs typeface="Arial" charset="0"/>
              </a:rPr>
              <a:t>, </a:t>
            </a:r>
            <a:r>
              <a:rPr lang="en-US" b="1" dirty="0">
                <a:latin typeface="Arial" charset="0"/>
                <a:ea typeface="Arial" charset="0"/>
                <a:cs typeface="Arial" charset="0"/>
              </a:rPr>
              <a:t>structural metadata</a:t>
            </a:r>
            <a:r>
              <a:rPr lang="en-US" dirty="0">
                <a:latin typeface="Arial" charset="0"/>
                <a:ea typeface="Arial" charset="0"/>
                <a:cs typeface="Arial" charset="0"/>
              </a:rPr>
              <a:t>, and </a:t>
            </a:r>
            <a:r>
              <a:rPr lang="en-US" b="1" dirty="0">
                <a:latin typeface="Arial" charset="0"/>
                <a:ea typeface="Arial" charset="0"/>
                <a:cs typeface="Arial" charset="0"/>
              </a:rPr>
              <a:t>administrative metadata</a:t>
            </a:r>
            <a:r>
              <a:rPr lang="en-US" dirty="0" smtClean="0">
                <a:latin typeface="Arial" charset="0"/>
                <a:ea typeface="Arial" charset="0"/>
                <a:cs typeface="Arial" charset="0"/>
              </a:rPr>
              <a:t>.</a:t>
            </a:r>
            <a:endParaRPr lang="en-US" dirty="0">
              <a:latin typeface="Arial" charset="0"/>
              <a:ea typeface="Arial" charset="0"/>
              <a:cs typeface="Arial" charset="0"/>
            </a:endParaRPr>
          </a:p>
          <a:p>
            <a:pPr>
              <a:lnSpc>
                <a:spcPct val="120000"/>
              </a:lnSpc>
              <a:spcBef>
                <a:spcPts val="600"/>
              </a:spcBef>
            </a:pPr>
            <a:r>
              <a:rPr lang="en-US" dirty="0">
                <a:latin typeface="Arial" charset="0"/>
                <a:ea typeface="Arial" charset="0"/>
                <a:cs typeface="Arial" charset="0"/>
              </a:rPr>
              <a:t>Descriptive metadata describes a resource for purposes such as discovery and identification. It can include elements such as title, abstract, author, and keywords.</a:t>
            </a:r>
          </a:p>
          <a:p>
            <a:pPr>
              <a:lnSpc>
                <a:spcPct val="120000"/>
              </a:lnSpc>
              <a:spcBef>
                <a:spcPts val="600"/>
              </a:spcBef>
            </a:pPr>
            <a:r>
              <a:rPr lang="en-US" dirty="0">
                <a:latin typeface="Arial" charset="0"/>
                <a:ea typeface="Arial" charset="0"/>
                <a:cs typeface="Arial" charset="0"/>
              </a:rPr>
              <a:t>Structural metadata is metadata about containers of data and indicates how compound objects are put together, for example, how pages are ordered to form chapters. It describes the types, versions, relationships and other characteristics of digital materials</a:t>
            </a:r>
            <a:r>
              <a:rPr lang="en-US" dirty="0" smtClean="0">
                <a:latin typeface="Arial" charset="0"/>
                <a:ea typeface="Arial" charset="0"/>
                <a:cs typeface="Arial" charset="0"/>
              </a:rPr>
              <a:t>.</a:t>
            </a:r>
            <a:endParaRPr lang="en-US" dirty="0">
              <a:latin typeface="Arial" charset="0"/>
              <a:ea typeface="Arial" charset="0"/>
              <a:cs typeface="Arial" charset="0"/>
            </a:endParaRPr>
          </a:p>
          <a:p>
            <a:pPr>
              <a:lnSpc>
                <a:spcPct val="120000"/>
              </a:lnSpc>
              <a:spcBef>
                <a:spcPts val="600"/>
              </a:spcBef>
            </a:pPr>
            <a:r>
              <a:rPr lang="en-US" dirty="0">
                <a:latin typeface="Arial" charset="0"/>
                <a:ea typeface="Arial" charset="0"/>
                <a:cs typeface="Arial" charset="0"/>
              </a:rPr>
              <a:t>Administrative metadata provides information to help manage a resource, such as when and how it was created, file type and other technical information, and who can access it</a:t>
            </a:r>
            <a:r>
              <a:rPr lang="en-US" dirty="0" smtClean="0">
                <a:latin typeface="Arial" charset="0"/>
                <a:ea typeface="Arial" charset="0"/>
                <a:cs typeface="Arial" charset="0"/>
              </a:rPr>
              <a:t>.</a:t>
            </a:r>
            <a:endParaRPr lang="en-US" dirty="0">
              <a:latin typeface="Arial" charset="0"/>
              <a:ea typeface="Arial" charset="0"/>
              <a:cs typeface="Arial" charset="0"/>
            </a:endParaRPr>
          </a:p>
          <a:p>
            <a:pPr>
              <a:lnSpc>
                <a:spcPct val="120000"/>
              </a:lnSpc>
              <a:spcBef>
                <a:spcPts val="600"/>
              </a:spcBef>
            </a:pPr>
            <a:endParaRPr lang="en-US" dirty="0">
              <a:latin typeface="Arial" charset="0"/>
              <a:ea typeface="Arial" charset="0"/>
              <a:cs typeface="Arial" charset="0"/>
            </a:endParaRPr>
          </a:p>
        </p:txBody>
      </p:sp>
      <p:sp>
        <p:nvSpPr>
          <p:cNvPr id="5" name="TextBox 4"/>
          <p:cNvSpPr txBox="1"/>
          <p:nvPr/>
        </p:nvSpPr>
        <p:spPr>
          <a:xfrm>
            <a:off x="3006646" y="517612"/>
            <a:ext cx="3007555"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latin typeface="+mn-lt"/>
              </a:rPr>
              <a:t>Structured vs. Unstructured</a:t>
            </a:r>
          </a:p>
        </p:txBody>
      </p:sp>
      <p:sp>
        <p:nvSpPr>
          <p:cNvPr id="6" name="TextBox 5"/>
          <p:cNvSpPr txBox="1"/>
          <p:nvPr/>
        </p:nvSpPr>
        <p:spPr>
          <a:xfrm>
            <a:off x="3450678" y="2741622"/>
            <a:ext cx="2119491"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latin typeface="+mn-lt"/>
              </a:rPr>
              <a:t>Data and Metadata</a:t>
            </a:r>
          </a:p>
        </p:txBody>
      </p:sp>
      <p:sp>
        <p:nvSpPr>
          <p:cNvPr id="7" name="Rectangle 6"/>
          <p:cNvSpPr/>
          <p:nvPr/>
        </p:nvSpPr>
        <p:spPr>
          <a:xfrm>
            <a:off x="4565877" y="4416373"/>
            <a:ext cx="4572000" cy="261610"/>
          </a:xfrm>
          <a:prstGeom prst="rect">
            <a:avLst/>
          </a:prstGeom>
        </p:spPr>
        <p:txBody>
          <a:bodyPr>
            <a:spAutoFit/>
          </a:bodyPr>
          <a:lstStyle/>
          <a:p>
            <a:r>
              <a:rPr lang="en-US" sz="1100" dirty="0"/>
              <a:t>https://</a:t>
            </a:r>
            <a:r>
              <a:rPr lang="en-US" sz="1100" dirty="0" err="1"/>
              <a:t>en.wikipedia.org</a:t>
            </a:r>
            <a:r>
              <a:rPr lang="en-US" sz="1100" dirty="0"/>
              <a:t>/wiki/Metadata</a:t>
            </a:r>
          </a:p>
        </p:txBody>
      </p:sp>
    </p:spTree>
    <p:extLst>
      <p:ext uri="{BB962C8B-B14F-4D97-AF65-F5344CB8AC3E}">
        <p14:creationId xmlns:p14="http://schemas.microsoft.com/office/powerpoint/2010/main" val="1607248145"/>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Ways to Think about Data</a:t>
            </a:r>
            <a:endParaRPr lang="en-US" dirty="0"/>
          </a:p>
        </p:txBody>
      </p:sp>
      <p:pic>
        <p:nvPicPr>
          <p:cNvPr id="4" name="Picture 3"/>
          <p:cNvPicPr>
            <a:picLocks noChangeAspect="1"/>
          </p:cNvPicPr>
          <p:nvPr/>
        </p:nvPicPr>
        <p:blipFill>
          <a:blip r:embed="rId2"/>
          <a:stretch>
            <a:fillRect/>
          </a:stretch>
        </p:blipFill>
        <p:spPr>
          <a:xfrm>
            <a:off x="495732" y="702277"/>
            <a:ext cx="8029383" cy="2060637"/>
          </a:xfrm>
          <a:prstGeom prst="rect">
            <a:avLst/>
          </a:prstGeom>
        </p:spPr>
      </p:pic>
      <p:sp>
        <p:nvSpPr>
          <p:cNvPr id="3" name="Content Placeholder 2"/>
          <p:cNvSpPr>
            <a:spLocks noGrp="1"/>
          </p:cNvSpPr>
          <p:nvPr>
            <p:ph sz="half" idx="1"/>
          </p:nvPr>
        </p:nvSpPr>
        <p:spPr>
          <a:xfrm>
            <a:off x="376853" y="3053750"/>
            <a:ext cx="8267140" cy="1728912"/>
          </a:xfrm>
        </p:spPr>
        <p:txBody>
          <a:bodyPr>
            <a:normAutofit fontScale="62500" lnSpcReduction="20000"/>
          </a:bodyPr>
          <a:lstStyle/>
          <a:p>
            <a:pPr marL="0" indent="0">
              <a:lnSpc>
                <a:spcPct val="120000"/>
              </a:lnSpc>
              <a:spcBef>
                <a:spcPts val="600"/>
              </a:spcBef>
              <a:buNone/>
            </a:pPr>
            <a:r>
              <a:rPr lang="en-US" b="1" dirty="0">
                <a:latin typeface="Arial" charset="0"/>
                <a:ea typeface="Arial" charset="0"/>
                <a:cs typeface="Arial" charset="0"/>
              </a:rPr>
              <a:t>Metadata</a:t>
            </a:r>
            <a:r>
              <a:rPr lang="en-US" dirty="0">
                <a:latin typeface="Arial" charset="0"/>
                <a:ea typeface="Arial" charset="0"/>
                <a:cs typeface="Arial" charset="0"/>
              </a:rPr>
              <a:t> is "</a:t>
            </a:r>
            <a:r>
              <a:rPr lang="en-US" dirty="0">
                <a:latin typeface="Arial" charset="0"/>
                <a:ea typeface="Arial" charset="0"/>
                <a:cs typeface="Arial" charset="0"/>
                <a:hlinkClick r:id="rId3" tooltip="Data"/>
              </a:rPr>
              <a:t>data</a:t>
            </a:r>
            <a:r>
              <a:rPr lang="en-US" dirty="0">
                <a:latin typeface="Arial" charset="0"/>
                <a:ea typeface="Arial" charset="0"/>
                <a:cs typeface="Arial" charset="0"/>
              </a:rPr>
              <a:t> [information] that provides information about other data</a:t>
            </a:r>
            <a:r>
              <a:rPr lang="en-US" dirty="0" smtClean="0">
                <a:latin typeface="Arial" charset="0"/>
                <a:ea typeface="Arial" charset="0"/>
                <a:cs typeface="Arial" charset="0"/>
              </a:rPr>
              <a:t>". Three </a:t>
            </a:r>
            <a:r>
              <a:rPr lang="en-US" dirty="0">
                <a:latin typeface="Arial" charset="0"/>
                <a:ea typeface="Arial" charset="0"/>
                <a:cs typeface="Arial" charset="0"/>
              </a:rPr>
              <a:t>distinct types of metadata exist: </a:t>
            </a:r>
            <a:r>
              <a:rPr lang="en-US" b="1" dirty="0">
                <a:latin typeface="Arial" charset="0"/>
                <a:ea typeface="Arial" charset="0"/>
                <a:cs typeface="Arial" charset="0"/>
              </a:rPr>
              <a:t>descriptive metadata</a:t>
            </a:r>
            <a:r>
              <a:rPr lang="en-US" dirty="0">
                <a:latin typeface="Arial" charset="0"/>
                <a:ea typeface="Arial" charset="0"/>
                <a:cs typeface="Arial" charset="0"/>
              </a:rPr>
              <a:t>, </a:t>
            </a:r>
            <a:r>
              <a:rPr lang="en-US" b="1" dirty="0">
                <a:latin typeface="Arial" charset="0"/>
                <a:ea typeface="Arial" charset="0"/>
                <a:cs typeface="Arial" charset="0"/>
              </a:rPr>
              <a:t>structural metadata</a:t>
            </a:r>
            <a:r>
              <a:rPr lang="en-US" dirty="0">
                <a:latin typeface="Arial" charset="0"/>
                <a:ea typeface="Arial" charset="0"/>
                <a:cs typeface="Arial" charset="0"/>
              </a:rPr>
              <a:t>, and </a:t>
            </a:r>
            <a:r>
              <a:rPr lang="en-US" b="1" dirty="0">
                <a:latin typeface="Arial" charset="0"/>
                <a:ea typeface="Arial" charset="0"/>
                <a:cs typeface="Arial" charset="0"/>
              </a:rPr>
              <a:t>administrative metadata</a:t>
            </a:r>
            <a:r>
              <a:rPr lang="en-US" dirty="0" smtClean="0">
                <a:latin typeface="Arial" charset="0"/>
                <a:ea typeface="Arial" charset="0"/>
                <a:cs typeface="Arial" charset="0"/>
              </a:rPr>
              <a:t>.</a:t>
            </a:r>
            <a:endParaRPr lang="en-US" dirty="0">
              <a:latin typeface="Arial" charset="0"/>
              <a:ea typeface="Arial" charset="0"/>
              <a:cs typeface="Arial" charset="0"/>
            </a:endParaRPr>
          </a:p>
          <a:p>
            <a:pPr>
              <a:lnSpc>
                <a:spcPct val="120000"/>
              </a:lnSpc>
              <a:spcBef>
                <a:spcPts val="600"/>
              </a:spcBef>
            </a:pPr>
            <a:r>
              <a:rPr lang="en-US" dirty="0">
                <a:latin typeface="Arial" charset="0"/>
                <a:ea typeface="Arial" charset="0"/>
                <a:cs typeface="Arial" charset="0"/>
              </a:rPr>
              <a:t>Descriptive metadata describes a resource for purposes such as discovery and identification. It can include elements such as title, abstract, author, and keywords.</a:t>
            </a:r>
          </a:p>
          <a:p>
            <a:pPr>
              <a:lnSpc>
                <a:spcPct val="120000"/>
              </a:lnSpc>
              <a:spcBef>
                <a:spcPts val="600"/>
              </a:spcBef>
            </a:pPr>
            <a:r>
              <a:rPr lang="en-US" dirty="0">
                <a:latin typeface="Arial" charset="0"/>
                <a:ea typeface="Arial" charset="0"/>
                <a:cs typeface="Arial" charset="0"/>
              </a:rPr>
              <a:t>Structural metadata is metadata about containers of data and indicates how compound objects are put together, for example, how pages are ordered to form chapters. It describes the types, versions, relationships and other characteristics of digital materials</a:t>
            </a:r>
            <a:r>
              <a:rPr lang="en-US" dirty="0" smtClean="0">
                <a:latin typeface="Arial" charset="0"/>
                <a:ea typeface="Arial" charset="0"/>
                <a:cs typeface="Arial" charset="0"/>
              </a:rPr>
              <a:t>.</a:t>
            </a:r>
            <a:endParaRPr lang="en-US" dirty="0">
              <a:latin typeface="Arial" charset="0"/>
              <a:ea typeface="Arial" charset="0"/>
              <a:cs typeface="Arial" charset="0"/>
            </a:endParaRPr>
          </a:p>
          <a:p>
            <a:pPr>
              <a:lnSpc>
                <a:spcPct val="120000"/>
              </a:lnSpc>
              <a:spcBef>
                <a:spcPts val="600"/>
              </a:spcBef>
            </a:pPr>
            <a:r>
              <a:rPr lang="en-US" dirty="0">
                <a:latin typeface="Arial" charset="0"/>
                <a:ea typeface="Arial" charset="0"/>
                <a:cs typeface="Arial" charset="0"/>
              </a:rPr>
              <a:t>Administrative metadata provides information to help manage a resource, such as when and how it was created, file type and other technical information, and who can access it</a:t>
            </a:r>
            <a:r>
              <a:rPr lang="en-US" dirty="0" smtClean="0">
                <a:latin typeface="Arial" charset="0"/>
                <a:ea typeface="Arial" charset="0"/>
                <a:cs typeface="Arial" charset="0"/>
              </a:rPr>
              <a:t>.</a:t>
            </a:r>
            <a:endParaRPr lang="en-US" dirty="0">
              <a:latin typeface="Arial" charset="0"/>
              <a:ea typeface="Arial" charset="0"/>
              <a:cs typeface="Arial" charset="0"/>
            </a:endParaRPr>
          </a:p>
          <a:p>
            <a:pPr>
              <a:lnSpc>
                <a:spcPct val="120000"/>
              </a:lnSpc>
              <a:spcBef>
                <a:spcPts val="600"/>
              </a:spcBef>
            </a:pPr>
            <a:endParaRPr lang="en-US" dirty="0">
              <a:latin typeface="Arial" charset="0"/>
              <a:ea typeface="Arial" charset="0"/>
              <a:cs typeface="Arial" charset="0"/>
            </a:endParaRPr>
          </a:p>
        </p:txBody>
      </p:sp>
      <p:sp>
        <p:nvSpPr>
          <p:cNvPr id="5" name="TextBox 4"/>
          <p:cNvSpPr txBox="1"/>
          <p:nvPr/>
        </p:nvSpPr>
        <p:spPr>
          <a:xfrm>
            <a:off x="3006646" y="517612"/>
            <a:ext cx="3007555"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latin typeface="+mn-lt"/>
              </a:rPr>
              <a:t>Structured vs. Unstructured</a:t>
            </a:r>
          </a:p>
        </p:txBody>
      </p:sp>
      <p:sp>
        <p:nvSpPr>
          <p:cNvPr id="6" name="TextBox 5"/>
          <p:cNvSpPr txBox="1"/>
          <p:nvPr/>
        </p:nvSpPr>
        <p:spPr>
          <a:xfrm>
            <a:off x="3450678" y="2741622"/>
            <a:ext cx="2119491"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latin typeface="+mn-lt"/>
              </a:rPr>
              <a:t>Data and Metadata</a:t>
            </a:r>
          </a:p>
        </p:txBody>
      </p:sp>
      <p:sp>
        <p:nvSpPr>
          <p:cNvPr id="7" name="Rectangle 6"/>
          <p:cNvSpPr/>
          <p:nvPr/>
        </p:nvSpPr>
        <p:spPr>
          <a:xfrm>
            <a:off x="4565877" y="4416373"/>
            <a:ext cx="4572000" cy="261610"/>
          </a:xfrm>
          <a:prstGeom prst="rect">
            <a:avLst/>
          </a:prstGeom>
        </p:spPr>
        <p:txBody>
          <a:bodyPr>
            <a:spAutoFit/>
          </a:bodyPr>
          <a:lstStyle/>
          <a:p>
            <a:r>
              <a:rPr lang="en-US" sz="1100" dirty="0"/>
              <a:t>https://</a:t>
            </a:r>
            <a:r>
              <a:rPr lang="en-US" sz="1100" dirty="0" err="1"/>
              <a:t>en.wikipedia.org</a:t>
            </a:r>
            <a:r>
              <a:rPr lang="en-US" sz="1100" dirty="0"/>
              <a:t>/wiki/Metadata</a:t>
            </a:r>
          </a:p>
        </p:txBody>
      </p:sp>
      <p:sp>
        <p:nvSpPr>
          <p:cNvPr id="8" name="Rounded Rectangle 7"/>
          <p:cNvSpPr/>
          <p:nvPr/>
        </p:nvSpPr>
        <p:spPr>
          <a:xfrm>
            <a:off x="1207008" y="1188720"/>
            <a:ext cx="6830568" cy="2990088"/>
          </a:xfrm>
          <a:prstGeom prst="roundRect">
            <a:avLst/>
          </a:prstGeom>
          <a:solidFill>
            <a:schemeClr val="accent1"/>
          </a:solidFill>
          <a:effectLst/>
        </p:spPr>
        <p:txBody>
          <a:bodyPr wrap="square" lIns="182880" tIns="137160" rIns="137160" bIns="137160" rtlCol="0" anchor="ctr">
            <a:noAutofit/>
          </a:bodyPr>
          <a:lstStyle/>
          <a:p>
            <a:pPr>
              <a:lnSpc>
                <a:spcPct val="90000"/>
              </a:lnSpc>
              <a:spcBef>
                <a:spcPts val="600"/>
              </a:spcBef>
              <a:spcAft>
                <a:spcPts val="0"/>
              </a:spcAft>
            </a:pPr>
            <a:r>
              <a:rPr lang="en-US" sz="2000" dirty="0" smtClean="0">
                <a:solidFill>
                  <a:schemeClr val="tx2"/>
                </a:solidFill>
                <a:latin typeface="+mn-lt"/>
              </a:rPr>
              <a:t>We will focus on </a:t>
            </a:r>
            <a:r>
              <a:rPr lang="en-US" sz="2000" b="1" i="1" dirty="0" smtClean="0">
                <a:solidFill>
                  <a:schemeClr val="tx2"/>
                </a:solidFill>
                <a:latin typeface="+mn-lt"/>
              </a:rPr>
              <a:t>structured data</a:t>
            </a:r>
          </a:p>
          <a:p>
            <a:pPr marL="342900" indent="-342900">
              <a:lnSpc>
                <a:spcPct val="90000"/>
              </a:lnSpc>
              <a:spcBef>
                <a:spcPts val="600"/>
              </a:spcBef>
              <a:spcAft>
                <a:spcPts val="0"/>
              </a:spcAft>
              <a:buFont typeface="Arial" charset="0"/>
              <a:buChar char="•"/>
            </a:pPr>
            <a:r>
              <a:rPr lang="en-US" sz="1800" dirty="0" smtClean="0">
                <a:solidFill>
                  <a:schemeClr val="tx2"/>
                </a:solidFill>
                <a:latin typeface="+mn-lt"/>
              </a:rPr>
              <a:t>Need to constrain the scope for a one semester class.</a:t>
            </a:r>
          </a:p>
          <a:p>
            <a:pPr marL="342900" indent="-342900">
              <a:lnSpc>
                <a:spcPct val="90000"/>
              </a:lnSpc>
              <a:spcBef>
                <a:spcPts val="600"/>
              </a:spcBef>
              <a:spcAft>
                <a:spcPts val="0"/>
              </a:spcAft>
              <a:buFont typeface="Arial" charset="0"/>
              <a:buChar char="•"/>
            </a:pPr>
            <a:r>
              <a:rPr lang="en-US" sz="1800" dirty="0" smtClean="0">
                <a:solidFill>
                  <a:schemeClr val="tx2"/>
                </a:solidFill>
                <a:latin typeface="+mn-lt"/>
              </a:rPr>
              <a:t>Concepts are foundational and apply to semi-structured and unstructured data.</a:t>
            </a:r>
          </a:p>
          <a:p>
            <a:pPr marL="342900" indent="-342900">
              <a:lnSpc>
                <a:spcPct val="90000"/>
              </a:lnSpc>
              <a:spcBef>
                <a:spcPts val="600"/>
              </a:spcBef>
              <a:spcAft>
                <a:spcPts val="0"/>
              </a:spcAft>
              <a:buFont typeface="Arial" charset="0"/>
              <a:buChar char="•"/>
            </a:pPr>
            <a:r>
              <a:rPr lang="en-US" sz="1800" dirty="0" smtClean="0">
                <a:solidFill>
                  <a:schemeClr val="tx2"/>
                </a:solidFill>
                <a:latin typeface="+mn-lt"/>
              </a:rPr>
              <a:t>Unstructured data scenarios typically require extracting or extending with structured data.</a:t>
            </a:r>
            <a:endParaRPr lang="en-US" sz="1600" dirty="0" smtClean="0">
              <a:solidFill>
                <a:schemeClr val="tx2"/>
              </a:solidFill>
              <a:latin typeface="+mn-lt"/>
            </a:endParaRPr>
          </a:p>
        </p:txBody>
      </p:sp>
    </p:spTree>
    <p:extLst>
      <p:ext uri="{BB962C8B-B14F-4D97-AF65-F5344CB8AC3E}">
        <p14:creationId xmlns:p14="http://schemas.microsoft.com/office/powerpoint/2010/main" val="242124174"/>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4230" y="94891"/>
            <a:ext cx="8173173" cy="4597410"/>
          </a:xfrm>
          <a:prstGeom prst="rect">
            <a:avLst/>
          </a:prstGeom>
        </p:spPr>
      </p:pic>
    </p:spTree>
    <p:extLst>
      <p:ext uri="{BB962C8B-B14F-4D97-AF65-F5344CB8AC3E}">
        <p14:creationId xmlns:p14="http://schemas.microsoft.com/office/powerpoint/2010/main" val="1970261049"/>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Four V’s of Big Data</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30" y="653690"/>
            <a:ext cx="6803921" cy="4179875"/>
          </a:xfrm>
          <a:prstGeom prst="rect">
            <a:avLst/>
          </a:prstGeom>
        </p:spPr>
      </p:pic>
    </p:spTree>
    <p:extLst>
      <p:ext uri="{BB962C8B-B14F-4D97-AF65-F5344CB8AC3E}">
        <p14:creationId xmlns:p14="http://schemas.microsoft.com/office/powerpoint/2010/main" val="2127097450"/>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50339" y="0"/>
            <a:ext cx="6200339" cy="4763676"/>
          </a:xfrm>
          <a:prstGeom prst="rect">
            <a:avLst/>
          </a:prstGeom>
        </p:spPr>
      </p:pic>
      <p:sp>
        <p:nvSpPr>
          <p:cNvPr id="2" name="Title 1"/>
          <p:cNvSpPr>
            <a:spLocks noGrp="1"/>
          </p:cNvSpPr>
          <p:nvPr>
            <p:ph type="title"/>
          </p:nvPr>
        </p:nvSpPr>
        <p:spPr>
          <a:xfrm>
            <a:off x="425904" y="196172"/>
            <a:ext cx="8239126" cy="1163395"/>
          </a:xfrm>
        </p:spPr>
        <p:txBody>
          <a:bodyPr/>
          <a:lstStyle/>
          <a:p>
            <a:r>
              <a:rPr lang="en-US" dirty="0" smtClean="0"/>
              <a:t>Or,</a:t>
            </a:r>
            <a:br>
              <a:rPr lang="en-US" dirty="0" smtClean="0"/>
            </a:br>
            <a:r>
              <a:rPr lang="en-US" dirty="0" smtClean="0"/>
              <a:t>Five V’s</a:t>
            </a:r>
            <a:br>
              <a:rPr lang="en-US" dirty="0" smtClean="0"/>
            </a:br>
            <a:endParaRPr lang="en-US" dirty="0"/>
          </a:p>
        </p:txBody>
      </p:sp>
    </p:spTree>
    <p:extLst>
      <p:ext uri="{BB962C8B-B14F-4D97-AF65-F5344CB8AC3E}">
        <p14:creationId xmlns:p14="http://schemas.microsoft.com/office/powerpoint/2010/main" val="966570541"/>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576" y="0"/>
            <a:ext cx="6096087" cy="4582575"/>
          </a:xfrm>
          <a:prstGeom prst="rect">
            <a:avLst/>
          </a:prstGeom>
        </p:spPr>
      </p:pic>
    </p:spTree>
    <p:extLst>
      <p:ext uri="{BB962C8B-B14F-4D97-AF65-F5344CB8AC3E}">
        <p14:creationId xmlns:p14="http://schemas.microsoft.com/office/powerpoint/2010/main" val="1584776679"/>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Databases</a:t>
            </a:r>
            <a:endParaRPr lang="en-US" dirty="0"/>
          </a:p>
        </p:txBody>
      </p:sp>
    </p:spTree>
    <p:extLst>
      <p:ext uri="{BB962C8B-B14F-4D97-AF65-F5344CB8AC3E}">
        <p14:creationId xmlns:p14="http://schemas.microsoft.com/office/powerpoint/2010/main" val="101970212"/>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a:t>
            </a:r>
            <a:endParaRPr lang="en-US" dirty="0"/>
          </a:p>
        </p:txBody>
      </p:sp>
      <p:sp>
        <p:nvSpPr>
          <p:cNvPr id="3" name="Content Placeholder 2"/>
          <p:cNvSpPr>
            <a:spLocks noGrp="1"/>
          </p:cNvSpPr>
          <p:nvPr>
            <p:ph sz="half" idx="1"/>
          </p:nvPr>
        </p:nvSpPr>
        <p:spPr>
          <a:xfrm>
            <a:off x="457200" y="793630"/>
            <a:ext cx="8267140" cy="3721614"/>
          </a:xfrm>
        </p:spPr>
        <p:txBody>
          <a:bodyPr>
            <a:normAutofit fontScale="92500" lnSpcReduction="10000"/>
          </a:bodyPr>
          <a:lstStyle/>
          <a:p>
            <a:pPr marL="0" indent="0">
              <a:buNone/>
            </a:pPr>
            <a:r>
              <a:rPr lang="en-US" dirty="0" smtClean="0"/>
              <a:t>“A</a:t>
            </a:r>
            <a:r>
              <a:rPr lang="en-US" dirty="0"/>
              <a:t> </a:t>
            </a:r>
            <a:r>
              <a:rPr lang="en-US" b="1" dirty="0"/>
              <a:t>database</a:t>
            </a:r>
            <a:r>
              <a:rPr lang="en-US" dirty="0"/>
              <a:t> is an organized collection of </a:t>
            </a:r>
            <a:r>
              <a:rPr lang="en-US" dirty="0">
                <a:hlinkClick r:id="rId2" tooltip="Data (computing)"/>
              </a:rPr>
              <a:t>data</a:t>
            </a:r>
            <a:r>
              <a:rPr lang="en-US" dirty="0"/>
              <a:t>.</a:t>
            </a:r>
            <a:r>
              <a:rPr lang="en-US" baseline="30000" dirty="0">
                <a:hlinkClick r:id="rId3"/>
              </a:rPr>
              <a:t>[1]</a:t>
            </a:r>
            <a:r>
              <a:rPr lang="en-US" dirty="0"/>
              <a:t> It is the collection of </a:t>
            </a:r>
            <a:r>
              <a:rPr lang="en-US" dirty="0">
                <a:hlinkClick r:id="rId4" tooltip="Database schema"/>
              </a:rPr>
              <a:t>schemas</a:t>
            </a:r>
            <a:r>
              <a:rPr lang="en-US" dirty="0"/>
              <a:t>, </a:t>
            </a:r>
            <a:r>
              <a:rPr lang="en-US" dirty="0">
                <a:hlinkClick r:id="rId5" tooltip="Table (database)"/>
              </a:rPr>
              <a:t>tables</a:t>
            </a:r>
            <a:r>
              <a:rPr lang="en-US" dirty="0"/>
              <a:t>, </a:t>
            </a:r>
            <a:r>
              <a:rPr lang="en-US" dirty="0">
                <a:hlinkClick r:id="rId6" tooltip="Query language"/>
              </a:rPr>
              <a:t>queries</a:t>
            </a:r>
            <a:r>
              <a:rPr lang="en-US" dirty="0"/>
              <a:t>, reports, </a:t>
            </a:r>
            <a:r>
              <a:rPr lang="en-US" dirty="0">
                <a:hlinkClick r:id="rId7" tooltip="View (SQL)"/>
              </a:rPr>
              <a:t>views</a:t>
            </a:r>
            <a:r>
              <a:rPr lang="en-US" dirty="0"/>
              <a:t>, and other objects. The data are typically organized to model aspects of reality in a way that supports </a:t>
            </a:r>
            <a:r>
              <a:rPr lang="en-US" dirty="0">
                <a:hlinkClick r:id="rId8" tooltip="Process (computing)"/>
              </a:rPr>
              <a:t>processes</a:t>
            </a:r>
            <a:r>
              <a:rPr lang="en-US" dirty="0"/>
              <a:t> requiring information, such as modelling the availability of rooms in hotels in a way that supports finding a hotel with vacancies. (</a:t>
            </a:r>
            <a:r>
              <a:rPr lang="en-US" dirty="0">
                <a:hlinkClick r:id="rId9"/>
              </a:rPr>
              <a:t>https://en.wikipedia.org/wiki/Database</a:t>
            </a:r>
            <a:r>
              <a:rPr lang="en-US" dirty="0" smtClean="0">
                <a:hlinkClick r:id="rId9"/>
              </a:rPr>
              <a:t>)</a:t>
            </a:r>
            <a:r>
              <a:rPr lang="en-US" dirty="0" smtClean="0"/>
              <a:t>”</a:t>
            </a:r>
          </a:p>
          <a:p>
            <a:pPr marL="0" indent="0">
              <a:buNone/>
            </a:pPr>
            <a:endParaRPr lang="en-US" dirty="0"/>
          </a:p>
          <a:p>
            <a:pPr marL="0" indent="0">
              <a:buNone/>
            </a:pPr>
            <a:r>
              <a:rPr lang="en-US" dirty="0" smtClean="0"/>
              <a:t>“Systematically </a:t>
            </a:r>
            <a:r>
              <a:rPr lang="en-US" dirty="0"/>
              <a:t>organized or structured repository of indexed information (usually as a group of linked data files) that allows easy retrieval, updating, analysis, and output of data. Stored usually in a computer, this data could be in the form of graphics, reports, scripts, tables, text, etc., representing almost every kind of information. Most computer applications (including antivirus software, spreadsheets, word-processors) are databases at their </a:t>
            </a:r>
            <a:r>
              <a:rPr lang="en-US" dirty="0" smtClean="0"/>
              <a:t>core.” (</a:t>
            </a:r>
            <a:r>
              <a:rPr lang="en-US" dirty="0" smtClean="0">
                <a:hlinkClick r:id="rId10"/>
              </a:rPr>
              <a:t>http</a:t>
            </a:r>
            <a:r>
              <a:rPr lang="en-US" dirty="0">
                <a:hlinkClick r:id="rId10"/>
              </a:rPr>
              <a:t>://</a:t>
            </a:r>
            <a:r>
              <a:rPr lang="en-US" dirty="0" smtClean="0">
                <a:hlinkClick r:id="rId10"/>
              </a:rPr>
              <a:t>www.businessdictionary.com/definition/database.html</a:t>
            </a:r>
            <a:r>
              <a:rPr lang="en-US" dirty="0"/>
              <a:t>)</a:t>
            </a:r>
          </a:p>
        </p:txBody>
      </p:sp>
    </p:spTree>
    <p:extLst>
      <p:ext uri="{BB962C8B-B14F-4D97-AF65-F5344CB8AC3E}">
        <p14:creationId xmlns:p14="http://schemas.microsoft.com/office/powerpoint/2010/main" val="867519155"/>
      </p:ext>
    </p:extLst>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a:t>
            </a:r>
            <a:r>
              <a:rPr lang="en-US" b="1" i="1" u="sng" dirty="0" smtClean="0">
                <a:solidFill>
                  <a:srgbClr val="FF0000"/>
                </a:solidFill>
              </a:rPr>
              <a:t>VERY</a:t>
            </a:r>
            <a:r>
              <a:rPr lang="en-US" dirty="0" smtClean="0">
                <a:solidFill>
                  <a:srgbClr val="FF0000"/>
                </a:solidFill>
              </a:rPr>
              <a:t> </a:t>
            </a:r>
            <a:r>
              <a:rPr lang="en-US" dirty="0" smtClean="0"/>
              <a:t>Simple (Structured) Database</a:t>
            </a:r>
            <a:endParaRPr lang="en-US" dirty="0"/>
          </a:p>
        </p:txBody>
      </p:sp>
      <p:sp>
        <p:nvSpPr>
          <p:cNvPr id="4" name="Content Placeholder 3"/>
          <p:cNvSpPr>
            <a:spLocks noGrp="1"/>
          </p:cNvSpPr>
          <p:nvPr>
            <p:ph sz="half" idx="1"/>
          </p:nvPr>
        </p:nvSpPr>
        <p:spPr>
          <a:xfrm>
            <a:off x="4882551" y="652983"/>
            <a:ext cx="3953932" cy="3827756"/>
          </a:xfrm>
        </p:spPr>
        <p:txBody>
          <a:bodyPr>
            <a:normAutofit fontScale="70000" lnSpcReduction="20000"/>
          </a:bodyPr>
          <a:lstStyle/>
          <a:p>
            <a:pPr>
              <a:lnSpc>
                <a:spcPct val="120000"/>
              </a:lnSpc>
            </a:pPr>
            <a:r>
              <a:rPr lang="en-US" dirty="0" smtClean="0"/>
              <a:t>Entity </a:t>
            </a:r>
            <a:r>
              <a:rPr lang="mr-IN" dirty="0" smtClean="0"/>
              <a:t>–</a:t>
            </a:r>
            <a:r>
              <a:rPr lang="en-US" dirty="0" smtClean="0"/>
              <a:t> Data about a “Thing,” e.g.</a:t>
            </a:r>
          </a:p>
          <a:p>
            <a:pPr lvl="1">
              <a:lnSpc>
                <a:spcPct val="120000"/>
              </a:lnSpc>
            </a:pPr>
            <a:r>
              <a:rPr lang="en-US" dirty="0" smtClean="0"/>
              <a:t>Person</a:t>
            </a:r>
          </a:p>
          <a:p>
            <a:pPr lvl="1">
              <a:lnSpc>
                <a:spcPct val="120000"/>
              </a:lnSpc>
            </a:pPr>
            <a:r>
              <a:rPr lang="en-US" dirty="0" smtClean="0"/>
              <a:t>Web click</a:t>
            </a:r>
          </a:p>
          <a:p>
            <a:pPr lvl="1">
              <a:lnSpc>
                <a:spcPct val="120000"/>
              </a:lnSpc>
            </a:pPr>
            <a:r>
              <a:rPr lang="en-US" dirty="0" smtClean="0"/>
              <a:t>Product</a:t>
            </a:r>
          </a:p>
          <a:p>
            <a:pPr>
              <a:lnSpc>
                <a:spcPct val="120000"/>
              </a:lnSpc>
            </a:pPr>
            <a:r>
              <a:rPr lang="en-US" dirty="0"/>
              <a:t>Fields (Properties</a:t>
            </a:r>
            <a:r>
              <a:rPr lang="en-US" dirty="0" smtClean="0"/>
              <a:t>) </a:t>
            </a:r>
            <a:r>
              <a:rPr lang="mr-IN" dirty="0" smtClean="0"/>
              <a:t>–</a:t>
            </a:r>
            <a:r>
              <a:rPr lang="en-US" dirty="0" smtClean="0"/>
              <a:t> The data describing, defining an entity. Often named and typed, e.g.</a:t>
            </a:r>
          </a:p>
          <a:p>
            <a:pPr lvl="1">
              <a:lnSpc>
                <a:spcPct val="120000"/>
              </a:lnSpc>
            </a:pPr>
            <a:r>
              <a:rPr lang="en-US" dirty="0" smtClean="0"/>
              <a:t>(Height, Integer)</a:t>
            </a:r>
          </a:p>
          <a:p>
            <a:pPr lvl="1">
              <a:lnSpc>
                <a:spcPct val="120000"/>
              </a:lnSpc>
            </a:pPr>
            <a:r>
              <a:rPr lang="en-US" dirty="0" smtClean="0"/>
              <a:t>(Last name, String)</a:t>
            </a:r>
          </a:p>
          <a:p>
            <a:pPr>
              <a:lnSpc>
                <a:spcPct val="120000"/>
              </a:lnSpc>
            </a:pPr>
            <a:r>
              <a:rPr lang="en-US" dirty="0" smtClean="0"/>
              <a:t>Set/Collection/Table</a:t>
            </a:r>
          </a:p>
          <a:p>
            <a:pPr lvl="1">
              <a:lnSpc>
                <a:spcPct val="120000"/>
              </a:lnSpc>
            </a:pPr>
            <a:r>
              <a:rPr lang="en-US" dirty="0" smtClean="0"/>
              <a:t>A group of things.</a:t>
            </a:r>
          </a:p>
          <a:p>
            <a:pPr lvl="1">
              <a:lnSpc>
                <a:spcPct val="120000"/>
              </a:lnSpc>
            </a:pPr>
            <a:r>
              <a:rPr lang="en-US" dirty="0" smtClean="0"/>
              <a:t>Usually the same ”kind of entity”</a:t>
            </a:r>
          </a:p>
          <a:p>
            <a:pPr>
              <a:lnSpc>
                <a:spcPct val="120000"/>
              </a:lnSpc>
            </a:pPr>
            <a:r>
              <a:rPr lang="en-US" dirty="0" smtClean="0"/>
              <a:t>Relationships/Associations </a:t>
            </a:r>
            <a:r>
              <a:rPr lang="mr-IN" dirty="0" smtClean="0"/>
              <a:t>–</a:t>
            </a:r>
            <a:r>
              <a:rPr lang="en-US" dirty="0" smtClean="0"/>
              <a:t> Links between entities, which convey sematic information, e.g.</a:t>
            </a:r>
          </a:p>
          <a:p>
            <a:pPr lvl="1">
              <a:lnSpc>
                <a:spcPct val="120000"/>
              </a:lnSpc>
            </a:pPr>
            <a:r>
              <a:rPr lang="en-US" dirty="0" smtClean="0"/>
              <a:t>Don </a:t>
            </a:r>
            <a:r>
              <a:rPr lang="en-US" i="1" dirty="0" err="1" smtClean="0"/>
              <a:t>IsA</a:t>
            </a:r>
            <a:r>
              <a:rPr lang="en-US" i="1" dirty="0" smtClean="0"/>
              <a:t> </a:t>
            </a:r>
            <a:r>
              <a:rPr lang="en-US" dirty="0" smtClean="0"/>
              <a:t>Professor</a:t>
            </a:r>
          </a:p>
          <a:p>
            <a:pPr lvl="1">
              <a:lnSpc>
                <a:spcPct val="120000"/>
              </a:lnSpc>
            </a:pPr>
            <a:r>
              <a:rPr lang="en-US" dirty="0" smtClean="0"/>
              <a:t>Don </a:t>
            </a:r>
            <a:r>
              <a:rPr lang="en-US" i="1" dirty="0" smtClean="0"/>
              <a:t>Teaches</a:t>
            </a:r>
            <a:r>
              <a:rPr lang="en-US" dirty="0" smtClean="0"/>
              <a:t> {COMS4111, COMSE6998)</a:t>
            </a:r>
          </a:p>
          <a:p>
            <a:pPr lvl="1">
              <a:lnSpc>
                <a:spcPct val="120000"/>
              </a:lnSpc>
            </a:pPr>
            <a:endParaRPr lang="en-US" dirty="0" smtClean="0"/>
          </a:p>
          <a:p>
            <a:pPr lvl="1">
              <a:lnSpc>
                <a:spcPct val="120000"/>
              </a:lnSpc>
            </a:pPr>
            <a:endParaRPr lang="en-US" dirty="0"/>
          </a:p>
        </p:txBody>
      </p:sp>
      <p:pic>
        <p:nvPicPr>
          <p:cNvPr id="3" name="Picture 2"/>
          <p:cNvPicPr>
            <a:picLocks noChangeAspect="1"/>
          </p:cNvPicPr>
          <p:nvPr/>
        </p:nvPicPr>
        <p:blipFill>
          <a:blip r:embed="rId2"/>
          <a:stretch>
            <a:fillRect/>
          </a:stretch>
        </p:blipFill>
        <p:spPr>
          <a:xfrm>
            <a:off x="399319" y="583970"/>
            <a:ext cx="4166558" cy="4084431"/>
          </a:xfrm>
          <a:prstGeom prst="rect">
            <a:avLst/>
          </a:prstGeom>
        </p:spPr>
      </p:pic>
    </p:spTree>
    <p:extLst>
      <p:ext uri="{BB962C8B-B14F-4D97-AF65-F5344CB8AC3E}">
        <p14:creationId xmlns:p14="http://schemas.microsoft.com/office/powerpoint/2010/main" val="211274723"/>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Complex, but still </a:t>
            </a:r>
            <a:r>
              <a:rPr lang="en-US" i="1" u="sng" dirty="0" smtClean="0"/>
              <a:t>Very Simplistic</a:t>
            </a:r>
            <a:endParaRPr lang="en-US" i="1" u="sng" dirty="0"/>
          </a:p>
        </p:txBody>
      </p:sp>
      <p:pic>
        <p:nvPicPr>
          <p:cNvPr id="4" name="Picture 3"/>
          <p:cNvPicPr>
            <a:picLocks noChangeAspect="1"/>
          </p:cNvPicPr>
          <p:nvPr/>
        </p:nvPicPr>
        <p:blipFill>
          <a:blip r:embed="rId2"/>
          <a:stretch>
            <a:fillRect/>
          </a:stretch>
        </p:blipFill>
        <p:spPr>
          <a:xfrm>
            <a:off x="923026" y="671783"/>
            <a:ext cx="6571759" cy="4066276"/>
          </a:xfrm>
          <a:prstGeom prst="rect">
            <a:avLst/>
          </a:prstGeom>
        </p:spPr>
      </p:pic>
    </p:spTree>
    <p:extLst>
      <p:ext uri="{BB962C8B-B14F-4D97-AF65-F5344CB8AC3E}">
        <p14:creationId xmlns:p14="http://schemas.microsoft.com/office/powerpoint/2010/main" val="1103800970"/>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Course</a:t>
            </a:r>
            <a:br>
              <a:rPr lang="en-US" dirty="0" smtClean="0"/>
            </a:br>
            <a:r>
              <a:rPr lang="en-US" dirty="0" smtClean="0"/>
              <a:t>Overview,</a:t>
            </a:r>
            <a:br>
              <a:rPr lang="en-US" dirty="0" smtClean="0"/>
            </a:br>
            <a:r>
              <a:rPr lang="en-US" dirty="0" smtClean="0"/>
              <a:t>Organization</a:t>
            </a:r>
            <a:br>
              <a:rPr lang="en-US" dirty="0" smtClean="0"/>
            </a:br>
            <a:r>
              <a:rPr lang="en-US" dirty="0" smtClean="0"/>
              <a:t>and</a:t>
            </a:r>
            <a:br>
              <a:rPr lang="en-US" dirty="0" smtClean="0"/>
            </a:br>
            <a:r>
              <a:rPr lang="en-US" dirty="0" smtClean="0"/>
              <a:t>Logistics</a:t>
            </a:r>
            <a:endParaRPr lang="en-US" dirty="0"/>
          </a:p>
        </p:txBody>
      </p:sp>
    </p:spTree>
    <p:extLst>
      <p:ext uri="{BB962C8B-B14F-4D97-AF65-F5344CB8AC3E}">
        <p14:creationId xmlns:p14="http://schemas.microsoft.com/office/powerpoint/2010/main" val="376698223"/>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Models</a:t>
            </a:r>
            <a:br>
              <a:rPr lang="en-US" dirty="0" smtClean="0"/>
            </a:br>
            <a:r>
              <a:rPr lang="en-US" dirty="0" smtClean="0"/>
              <a:t>Data Modeling</a:t>
            </a:r>
            <a:endParaRPr lang="en-US" dirty="0"/>
          </a:p>
        </p:txBody>
      </p:sp>
    </p:spTree>
    <p:extLst>
      <p:ext uri="{BB962C8B-B14F-4D97-AF65-F5344CB8AC3E}">
        <p14:creationId xmlns:p14="http://schemas.microsoft.com/office/powerpoint/2010/main" val="1049796925"/>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Models and Applications</a:t>
            </a:r>
            <a:endParaRPr lang="en-US" dirty="0"/>
          </a:p>
        </p:txBody>
      </p:sp>
      <p:pic>
        <p:nvPicPr>
          <p:cNvPr id="4" name="Picture 3"/>
          <p:cNvPicPr>
            <a:picLocks noChangeAspect="1"/>
          </p:cNvPicPr>
          <p:nvPr/>
        </p:nvPicPr>
        <p:blipFill>
          <a:blip r:embed="rId2"/>
          <a:stretch>
            <a:fillRect/>
          </a:stretch>
        </p:blipFill>
        <p:spPr>
          <a:xfrm>
            <a:off x="310551" y="583970"/>
            <a:ext cx="6057432" cy="4111769"/>
          </a:xfrm>
          <a:prstGeom prst="rect">
            <a:avLst/>
          </a:prstGeom>
        </p:spPr>
      </p:pic>
      <p:sp>
        <p:nvSpPr>
          <p:cNvPr id="5" name="Rectangle 4"/>
          <p:cNvSpPr/>
          <p:nvPr/>
        </p:nvSpPr>
        <p:spPr>
          <a:xfrm>
            <a:off x="4545467" y="583970"/>
            <a:ext cx="4572000" cy="276999"/>
          </a:xfrm>
          <a:prstGeom prst="rect">
            <a:avLst/>
          </a:prstGeom>
        </p:spPr>
        <p:txBody>
          <a:bodyPr>
            <a:spAutoFit/>
          </a:bodyPr>
          <a:lstStyle/>
          <a:p>
            <a:r>
              <a:rPr lang="en-US" sz="1200" dirty="0"/>
              <a:t>https://</a:t>
            </a:r>
            <a:r>
              <a:rPr lang="en-US" sz="1200" dirty="0" err="1"/>
              <a:t>en.wikipedia.org</a:t>
            </a:r>
            <a:r>
              <a:rPr lang="en-US" sz="1200" dirty="0"/>
              <a:t>/wiki/</a:t>
            </a:r>
            <a:r>
              <a:rPr lang="en-US" sz="1200" dirty="0" err="1"/>
              <a:t>Data_model</a:t>
            </a:r>
            <a:endParaRPr lang="en-US" sz="1200" dirty="0"/>
          </a:p>
        </p:txBody>
      </p:sp>
    </p:spTree>
    <p:extLst>
      <p:ext uri="{BB962C8B-B14F-4D97-AF65-F5344CB8AC3E}">
        <p14:creationId xmlns:p14="http://schemas.microsoft.com/office/powerpoint/2010/main" val="516545941"/>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Modeling</a:t>
            </a:r>
            <a:endParaRPr lang="en-US" dirty="0"/>
          </a:p>
        </p:txBody>
      </p:sp>
      <p:sp>
        <p:nvSpPr>
          <p:cNvPr id="3" name="Content Placeholder 2"/>
          <p:cNvSpPr>
            <a:spLocks noGrp="1"/>
          </p:cNvSpPr>
          <p:nvPr>
            <p:ph sz="half" idx="1"/>
          </p:nvPr>
        </p:nvSpPr>
        <p:spPr>
          <a:xfrm>
            <a:off x="438710" y="744978"/>
            <a:ext cx="8267140" cy="3545980"/>
          </a:xfrm>
        </p:spPr>
        <p:txBody>
          <a:bodyPr>
            <a:normAutofit lnSpcReduction="10000"/>
          </a:bodyPr>
          <a:lstStyle/>
          <a:p>
            <a:pPr marL="0" indent="0">
              <a:spcBef>
                <a:spcPts val="600"/>
              </a:spcBef>
              <a:buNone/>
            </a:pPr>
            <a:r>
              <a:rPr lang="en-US" sz="1600" dirty="0" smtClean="0"/>
              <a:t>“Data </a:t>
            </a:r>
            <a:r>
              <a:rPr lang="en-US" sz="1600" dirty="0"/>
              <a:t>modeling (data modelling) is the analysis of data objects and their relationships to other data objects. Data modeling is often the first step in database design and object-oriented programming as the designers first create a conceptual model of how data items relate to each other. Data modeling involves a progression from conceptual model to logical model to physical schema.” (</a:t>
            </a:r>
            <a:r>
              <a:rPr lang="en-US" sz="1600" dirty="0">
                <a:hlinkClick r:id="rId2"/>
              </a:rPr>
              <a:t>http://www.webopedia.com/TERM/D/data_modeling.html</a:t>
            </a:r>
            <a:r>
              <a:rPr lang="en-US" sz="1600" dirty="0" smtClean="0">
                <a:hlinkClick r:id="rId2"/>
              </a:rPr>
              <a:t>)</a:t>
            </a:r>
            <a:endParaRPr lang="en-US" sz="1600" dirty="0" smtClean="0"/>
          </a:p>
          <a:p>
            <a:pPr marL="0" indent="0">
              <a:spcBef>
                <a:spcPts val="600"/>
              </a:spcBef>
              <a:buNone/>
            </a:pPr>
            <a:endParaRPr lang="en-US" sz="1600" dirty="0"/>
          </a:p>
          <a:p>
            <a:pPr marL="0" indent="0">
              <a:spcBef>
                <a:spcPts val="600"/>
              </a:spcBef>
              <a:buNone/>
            </a:pPr>
            <a:r>
              <a:rPr lang="en-US" sz="1600" dirty="0" smtClean="0"/>
              <a:t>“What is a </a:t>
            </a:r>
            <a:r>
              <a:rPr lang="en-US" sz="1600" dirty="0" err="1" smtClean="0"/>
              <a:t>datamodel</a:t>
            </a:r>
            <a:r>
              <a:rPr lang="en-US" sz="1600" dirty="0" smtClean="0"/>
              <a:t>?</a:t>
            </a:r>
            <a:br>
              <a:rPr lang="en-US" sz="1600" dirty="0" smtClean="0"/>
            </a:br>
            <a:endParaRPr lang="en-US" sz="1600" dirty="0" smtClean="0"/>
          </a:p>
          <a:p>
            <a:pPr marL="0" indent="0">
              <a:spcBef>
                <a:spcPts val="600"/>
              </a:spcBef>
              <a:buNone/>
            </a:pPr>
            <a:r>
              <a:rPr lang="en-US" sz="1600" dirty="0" smtClean="0"/>
              <a:t>A </a:t>
            </a:r>
            <a:r>
              <a:rPr lang="en-US" sz="1600" i="1" dirty="0" smtClean="0"/>
              <a:t>data model </a:t>
            </a:r>
            <a:r>
              <a:rPr lang="en-US" sz="1600" dirty="0" smtClean="0"/>
              <a:t>is a notation for describing data or information. The description generally consists of three parts:</a:t>
            </a:r>
          </a:p>
          <a:p>
            <a:pPr marL="688975" lvl="1" indent="-342900">
              <a:spcBef>
                <a:spcPts val="600"/>
              </a:spcBef>
              <a:buFont typeface="+mj-lt"/>
              <a:buAutoNum type="arabicPeriod"/>
            </a:pPr>
            <a:r>
              <a:rPr lang="en-US" sz="1400" dirty="0" smtClean="0"/>
              <a:t>Structure of data.</a:t>
            </a:r>
          </a:p>
          <a:p>
            <a:pPr marL="688975" lvl="1" indent="-342900">
              <a:spcBef>
                <a:spcPts val="600"/>
              </a:spcBef>
              <a:buFont typeface="+mj-lt"/>
              <a:buAutoNum type="arabicPeriod"/>
            </a:pPr>
            <a:r>
              <a:rPr lang="en-US" sz="1400" dirty="0" smtClean="0"/>
              <a:t>Operations on the data.</a:t>
            </a:r>
          </a:p>
          <a:p>
            <a:pPr marL="688975" lvl="1" indent="-342900">
              <a:spcBef>
                <a:spcPts val="600"/>
              </a:spcBef>
              <a:buFont typeface="+mj-lt"/>
              <a:buAutoNum type="arabicPeriod"/>
            </a:pPr>
            <a:r>
              <a:rPr lang="en-US" sz="1400" dirty="0" smtClean="0"/>
              <a:t>Constraints on the data.”</a:t>
            </a:r>
          </a:p>
          <a:p>
            <a:pPr marL="688975" lvl="1" indent="-342900">
              <a:spcBef>
                <a:spcPts val="600"/>
              </a:spcBef>
              <a:buFont typeface="+mj-lt"/>
              <a:buAutoNum type="arabicPeriod"/>
            </a:pPr>
            <a:endParaRPr lang="en-US" sz="1400" dirty="0"/>
          </a:p>
        </p:txBody>
      </p:sp>
      <p:sp>
        <p:nvSpPr>
          <p:cNvPr id="4" name="Rectangle 3"/>
          <p:cNvSpPr/>
          <p:nvPr/>
        </p:nvSpPr>
        <p:spPr>
          <a:xfrm>
            <a:off x="3303917" y="412628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a:t>
            </a:r>
            <a:r>
              <a:rPr lang="en-US" sz="1200" b="1" dirty="0" smtClean="0">
                <a:solidFill>
                  <a:srgbClr val="111111"/>
                </a:solidFill>
                <a:latin typeface="Amazon Ember" charset="0"/>
              </a:rPr>
              <a:t>Edition)</a:t>
            </a:r>
            <a:br>
              <a:rPr lang="en-US" sz="1200" b="1" dirty="0" smtClean="0">
                <a:solidFill>
                  <a:srgbClr val="111111"/>
                </a:solidFill>
                <a:latin typeface="Amazon Ember" charset="0"/>
              </a:rPr>
            </a:br>
            <a:r>
              <a:rPr lang="en-US" sz="1200" dirty="0" smtClean="0">
                <a:solidFill>
                  <a:srgbClr val="111111"/>
                </a:solidFill>
                <a:latin typeface="Amazon Ember" charset="0"/>
              </a:rPr>
              <a:t>by</a:t>
            </a:r>
            <a:r>
              <a:rPr lang="en-US" sz="1200" dirty="0">
                <a:solidFill>
                  <a:srgbClr val="111111"/>
                </a:solidFill>
                <a:latin typeface="Amazon Ember" charset="0"/>
              </a:rPr>
              <a:t>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918560950"/>
      </p:ext>
    </p:extLst>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r>
              <a:rPr lang="en-US" dirty="0" smtClean="0"/>
              <a:t>Skip the rest of modeling for now.</a:t>
            </a:r>
            <a:endParaRPr lang="en-US" dirty="0"/>
          </a:p>
        </p:txBody>
      </p:sp>
    </p:spTree>
    <p:extLst>
      <p:ext uri="{BB962C8B-B14F-4D97-AF65-F5344CB8AC3E}">
        <p14:creationId xmlns:p14="http://schemas.microsoft.com/office/powerpoint/2010/main" val="110669996"/>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Logical, Physical</a:t>
            </a:r>
            <a:endParaRPr lang="en-US" dirty="0"/>
          </a:p>
        </p:txBody>
      </p:sp>
      <p:pic>
        <p:nvPicPr>
          <p:cNvPr id="3" name="Picture 2"/>
          <p:cNvPicPr>
            <a:picLocks noChangeAspect="1"/>
          </p:cNvPicPr>
          <p:nvPr/>
        </p:nvPicPr>
        <p:blipFill>
          <a:blip r:embed="rId2"/>
          <a:stretch>
            <a:fillRect/>
          </a:stretch>
        </p:blipFill>
        <p:spPr>
          <a:xfrm>
            <a:off x="130179" y="879893"/>
            <a:ext cx="3839278" cy="2565998"/>
          </a:xfrm>
          <a:prstGeom prst="rect">
            <a:avLst/>
          </a:prstGeom>
        </p:spPr>
      </p:pic>
      <p:pic>
        <p:nvPicPr>
          <p:cNvPr id="4" name="Picture 3"/>
          <p:cNvPicPr>
            <a:picLocks noChangeAspect="1"/>
          </p:cNvPicPr>
          <p:nvPr/>
        </p:nvPicPr>
        <p:blipFill>
          <a:blip r:embed="rId3"/>
          <a:stretch>
            <a:fillRect/>
          </a:stretch>
        </p:blipFill>
        <p:spPr>
          <a:xfrm>
            <a:off x="4235475" y="879893"/>
            <a:ext cx="4795563" cy="3685636"/>
          </a:xfrm>
          <a:prstGeom prst="rect">
            <a:avLst/>
          </a:prstGeom>
        </p:spPr>
      </p:pic>
      <p:sp>
        <p:nvSpPr>
          <p:cNvPr id="5" name="TextBox 4"/>
          <p:cNvSpPr txBox="1"/>
          <p:nvPr/>
        </p:nvSpPr>
        <p:spPr>
          <a:xfrm>
            <a:off x="4235475" y="2450978"/>
            <a:ext cx="1054459" cy="543465"/>
          </a:xfrm>
          <a:prstGeom prst="rect">
            <a:avLst/>
          </a:prstGeom>
          <a:solidFill>
            <a:schemeClr val="tx2"/>
          </a:solidFill>
        </p:spPr>
        <p:txBody>
          <a:bodyPr wrap="square" rtlCol="0">
            <a:noAutofit/>
          </a:bodyPr>
          <a:lstStyle/>
          <a:p>
            <a:pPr>
              <a:lnSpc>
                <a:spcPct val="90000"/>
              </a:lnSpc>
              <a:spcBef>
                <a:spcPts val="600"/>
              </a:spcBef>
              <a:spcAft>
                <a:spcPts val="0"/>
              </a:spcAft>
              <a:buClr>
                <a:schemeClr val="bg1"/>
              </a:buClr>
            </a:pPr>
            <a:r>
              <a:rPr lang="en-US" sz="1600" smtClean="0">
                <a:latin typeface="+mn-lt"/>
              </a:rPr>
              <a:t>Increasing</a:t>
            </a:r>
            <a:br>
              <a:rPr lang="en-US" sz="1600" smtClean="0">
                <a:latin typeface="+mn-lt"/>
              </a:rPr>
            </a:br>
            <a:r>
              <a:rPr lang="en-US" sz="1600" smtClean="0">
                <a:latin typeface="+mn-lt"/>
              </a:rPr>
              <a:t>Detail</a:t>
            </a:r>
            <a:endParaRPr lang="en-US" sz="1600" dirty="0" err="1" smtClean="0">
              <a:latin typeface="+mn-lt"/>
            </a:endParaRPr>
          </a:p>
        </p:txBody>
      </p:sp>
    </p:spTree>
    <p:extLst>
      <p:ext uri="{BB962C8B-B14F-4D97-AF65-F5344CB8AC3E}">
        <p14:creationId xmlns:p14="http://schemas.microsoft.com/office/powerpoint/2010/main" val="1330771183"/>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387798"/>
          </a:xfrm>
        </p:spPr>
        <p:txBody>
          <a:bodyPr/>
          <a:lstStyle/>
          <a:p>
            <a:r>
              <a:rPr lang="en-US" dirty="0"/>
              <a:t>Comparison </a:t>
            </a:r>
            <a:r>
              <a:rPr lang="en-US" sz="1400" dirty="0"/>
              <a:t>(https://</a:t>
            </a:r>
            <a:r>
              <a:rPr lang="en-US" sz="1400" dirty="0" err="1"/>
              <a:t>www.slideshare.net</a:t>
            </a:r>
            <a:r>
              <a:rPr lang="en-US" sz="1400" dirty="0"/>
              <a:t>/</a:t>
            </a:r>
            <a:r>
              <a:rPr lang="en-US" sz="1400" dirty="0" err="1"/>
              <a:t>inforacer</a:t>
            </a:r>
            <a:r>
              <a:rPr lang="en-US" sz="1400" dirty="0"/>
              <a:t>/data-modeling-for-the-business</a:t>
            </a:r>
            <a:r>
              <a:rPr lang="en-US" dirty="0"/>
              <a:t>)</a:t>
            </a:r>
          </a:p>
        </p:txBody>
      </p:sp>
      <p:pic>
        <p:nvPicPr>
          <p:cNvPr id="4" name="Picture 3"/>
          <p:cNvPicPr>
            <a:picLocks noChangeAspect="1"/>
          </p:cNvPicPr>
          <p:nvPr/>
        </p:nvPicPr>
        <p:blipFill>
          <a:blip r:embed="rId2"/>
          <a:stretch>
            <a:fillRect/>
          </a:stretch>
        </p:blipFill>
        <p:spPr>
          <a:xfrm>
            <a:off x="425904" y="671641"/>
            <a:ext cx="7539487" cy="4104336"/>
          </a:xfrm>
          <a:prstGeom prst="rect">
            <a:avLst/>
          </a:prstGeom>
        </p:spPr>
      </p:pic>
    </p:spTree>
    <p:extLst>
      <p:ext uri="{BB962C8B-B14F-4D97-AF65-F5344CB8AC3E}">
        <p14:creationId xmlns:p14="http://schemas.microsoft.com/office/powerpoint/2010/main" val="718392910"/>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Modeling</a:t>
            </a:r>
            <a:endParaRPr lang="en-US" dirty="0"/>
          </a:p>
        </p:txBody>
      </p:sp>
      <p:sp>
        <p:nvSpPr>
          <p:cNvPr id="3" name="Content Placeholder 2"/>
          <p:cNvSpPr>
            <a:spLocks noGrp="1"/>
          </p:cNvSpPr>
          <p:nvPr>
            <p:ph sz="half" idx="1"/>
          </p:nvPr>
        </p:nvSpPr>
        <p:spPr>
          <a:xfrm>
            <a:off x="438710" y="744978"/>
            <a:ext cx="8267140" cy="3545980"/>
          </a:xfrm>
        </p:spPr>
        <p:txBody>
          <a:bodyPr>
            <a:normAutofit lnSpcReduction="10000"/>
          </a:bodyPr>
          <a:lstStyle/>
          <a:p>
            <a:pPr marL="0" indent="0">
              <a:spcBef>
                <a:spcPts val="600"/>
              </a:spcBef>
              <a:buNone/>
            </a:pPr>
            <a:r>
              <a:rPr lang="en-US" sz="1600" dirty="0" smtClean="0"/>
              <a:t>“Data </a:t>
            </a:r>
            <a:r>
              <a:rPr lang="en-US" sz="1600" dirty="0"/>
              <a:t>modeling (data modelling) is the analysis of data objects and their relationships to other data objects. Data modeling is often the first step in database design and object-oriented programming as the designers first create a conceptual model of how data items relate to each other. Data modeling involves a progression from conceptual model to logical model to physical schema.” (</a:t>
            </a:r>
            <a:r>
              <a:rPr lang="en-US" sz="1600" dirty="0">
                <a:hlinkClick r:id="rId2"/>
              </a:rPr>
              <a:t>http://www.webopedia.com/TERM/D/data_modeling.html</a:t>
            </a:r>
            <a:r>
              <a:rPr lang="en-US" sz="1600" dirty="0" smtClean="0">
                <a:hlinkClick r:id="rId2"/>
              </a:rPr>
              <a:t>)</a:t>
            </a:r>
            <a:endParaRPr lang="en-US" sz="1600" dirty="0" smtClean="0"/>
          </a:p>
          <a:p>
            <a:pPr marL="0" indent="0">
              <a:spcBef>
                <a:spcPts val="600"/>
              </a:spcBef>
              <a:buNone/>
            </a:pPr>
            <a:endParaRPr lang="en-US" sz="1600" dirty="0"/>
          </a:p>
          <a:p>
            <a:pPr marL="0" indent="0">
              <a:spcBef>
                <a:spcPts val="600"/>
              </a:spcBef>
              <a:buNone/>
            </a:pPr>
            <a:r>
              <a:rPr lang="en-US" sz="1600" dirty="0" smtClean="0"/>
              <a:t>“What is a </a:t>
            </a:r>
            <a:r>
              <a:rPr lang="en-US" sz="1600" dirty="0" err="1" smtClean="0"/>
              <a:t>datamodel</a:t>
            </a:r>
            <a:r>
              <a:rPr lang="en-US" sz="1600" dirty="0" smtClean="0"/>
              <a:t>?</a:t>
            </a:r>
            <a:br>
              <a:rPr lang="en-US" sz="1600" dirty="0" smtClean="0"/>
            </a:br>
            <a:endParaRPr lang="en-US" sz="1600" dirty="0" smtClean="0"/>
          </a:p>
          <a:p>
            <a:pPr marL="0" indent="0">
              <a:spcBef>
                <a:spcPts val="600"/>
              </a:spcBef>
              <a:buNone/>
            </a:pPr>
            <a:r>
              <a:rPr lang="en-US" sz="1600" dirty="0" smtClean="0"/>
              <a:t>A </a:t>
            </a:r>
            <a:r>
              <a:rPr lang="en-US" sz="1600" i="1" dirty="0" smtClean="0"/>
              <a:t>data model </a:t>
            </a:r>
            <a:r>
              <a:rPr lang="en-US" sz="1600" dirty="0" smtClean="0"/>
              <a:t>is a </a:t>
            </a:r>
            <a:r>
              <a:rPr lang="en-US" sz="1600" dirty="0" smtClean="0">
                <a:solidFill>
                  <a:srgbClr val="FF0000"/>
                </a:solidFill>
              </a:rPr>
              <a:t>notation</a:t>
            </a:r>
            <a:r>
              <a:rPr lang="en-US" sz="1600" dirty="0" smtClean="0"/>
              <a:t> for describing data or information. The description generally consists of three parts:</a:t>
            </a:r>
          </a:p>
          <a:p>
            <a:pPr marL="688975" lvl="1" indent="-342900">
              <a:spcBef>
                <a:spcPts val="600"/>
              </a:spcBef>
              <a:buFont typeface="+mj-lt"/>
              <a:buAutoNum type="arabicPeriod"/>
            </a:pPr>
            <a:r>
              <a:rPr lang="en-US" sz="1400" dirty="0" smtClean="0"/>
              <a:t>Structure of data.</a:t>
            </a:r>
          </a:p>
          <a:p>
            <a:pPr marL="688975" lvl="1" indent="-342900">
              <a:spcBef>
                <a:spcPts val="600"/>
              </a:spcBef>
              <a:buFont typeface="+mj-lt"/>
              <a:buAutoNum type="arabicPeriod"/>
            </a:pPr>
            <a:r>
              <a:rPr lang="en-US" sz="1400" dirty="0" smtClean="0"/>
              <a:t>Operations on the data.</a:t>
            </a:r>
          </a:p>
          <a:p>
            <a:pPr marL="688975" lvl="1" indent="-342900">
              <a:spcBef>
                <a:spcPts val="600"/>
              </a:spcBef>
              <a:buFont typeface="+mj-lt"/>
              <a:buAutoNum type="arabicPeriod"/>
            </a:pPr>
            <a:r>
              <a:rPr lang="en-US" sz="1400" dirty="0" smtClean="0"/>
              <a:t>Constraints on the data.”</a:t>
            </a:r>
          </a:p>
          <a:p>
            <a:pPr marL="688975" lvl="1" indent="-342900">
              <a:spcBef>
                <a:spcPts val="600"/>
              </a:spcBef>
              <a:buFont typeface="+mj-lt"/>
              <a:buAutoNum type="arabicPeriod"/>
            </a:pPr>
            <a:endParaRPr lang="en-US" sz="1400" dirty="0"/>
          </a:p>
        </p:txBody>
      </p:sp>
      <p:sp>
        <p:nvSpPr>
          <p:cNvPr id="4" name="Rectangle 3"/>
          <p:cNvSpPr/>
          <p:nvPr/>
        </p:nvSpPr>
        <p:spPr>
          <a:xfrm>
            <a:off x="3303917" y="412628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a:t>
            </a:r>
            <a:r>
              <a:rPr lang="en-US" sz="1200" b="1" dirty="0" smtClean="0">
                <a:solidFill>
                  <a:srgbClr val="111111"/>
                </a:solidFill>
                <a:latin typeface="Amazon Ember" charset="0"/>
              </a:rPr>
              <a:t>Edition)</a:t>
            </a:r>
            <a:br>
              <a:rPr lang="en-US" sz="1200" b="1" dirty="0" smtClean="0">
                <a:solidFill>
                  <a:srgbClr val="111111"/>
                </a:solidFill>
                <a:latin typeface="Amazon Ember" charset="0"/>
              </a:rPr>
            </a:br>
            <a:r>
              <a:rPr lang="en-US" sz="1200" dirty="0" smtClean="0">
                <a:solidFill>
                  <a:srgbClr val="111111"/>
                </a:solidFill>
                <a:latin typeface="Amazon Ember" charset="0"/>
              </a:rPr>
              <a:t>by</a:t>
            </a:r>
            <a:r>
              <a:rPr lang="en-US" sz="1200" dirty="0">
                <a:solidFill>
                  <a:srgbClr val="111111"/>
                </a:solidFill>
                <a:latin typeface="Amazon Ember" charset="0"/>
              </a:rPr>
              <a:t>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5" name="Rounded Rectangular Callout 4"/>
          <p:cNvSpPr/>
          <p:nvPr/>
        </p:nvSpPr>
        <p:spPr>
          <a:xfrm>
            <a:off x="4244196" y="583970"/>
            <a:ext cx="4364966" cy="1564007"/>
          </a:xfrm>
          <a:prstGeom prst="wedgeRoundRectCallout">
            <a:avLst>
              <a:gd name="adj1" fmla="val -89015"/>
              <a:gd name="adj2" fmla="val 105522"/>
              <a:gd name="adj3" fmla="val 16667"/>
            </a:avLst>
          </a:prstGeom>
          <a:solidFill>
            <a:srgbClr val="FF0000"/>
          </a:solidFill>
          <a:ln>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Century Schoolbook" charset="0"/>
                <a:ea typeface="Century Schoolbook" charset="0"/>
                <a:cs typeface="Century Schoolbook" charset="0"/>
              </a:rPr>
              <a:t>Notation?</a:t>
            </a:r>
          </a:p>
          <a:p>
            <a:pPr algn="ctr">
              <a:lnSpc>
                <a:spcPct val="90000"/>
              </a:lnSpc>
              <a:spcBef>
                <a:spcPts val="600"/>
              </a:spcBef>
              <a:spcAft>
                <a:spcPts val="0"/>
              </a:spcAft>
            </a:pPr>
            <a:endParaRPr lang="en-US" sz="2000" dirty="0">
              <a:solidFill>
                <a:schemeClr val="tx2"/>
              </a:solidFill>
              <a:latin typeface="Century Schoolbook" charset="0"/>
              <a:ea typeface="Century Schoolbook" charset="0"/>
              <a:cs typeface="Century Schoolbook" charset="0"/>
            </a:endParaRPr>
          </a:p>
          <a:p>
            <a:pPr algn="ctr">
              <a:lnSpc>
                <a:spcPct val="90000"/>
              </a:lnSpc>
              <a:spcBef>
                <a:spcPts val="600"/>
              </a:spcBef>
              <a:spcAft>
                <a:spcPts val="0"/>
              </a:spcAft>
            </a:pPr>
            <a:r>
              <a:rPr lang="en-US" sz="2000" dirty="0" smtClean="0">
                <a:solidFill>
                  <a:schemeClr val="tx2"/>
                </a:solidFill>
                <a:latin typeface="Century Schoolbook" charset="0"/>
                <a:ea typeface="Century Schoolbook" charset="0"/>
                <a:cs typeface="Century Schoolbook" charset="0"/>
              </a:rPr>
              <a:t>What is "a notation?"</a:t>
            </a:r>
          </a:p>
        </p:txBody>
      </p:sp>
    </p:spTree>
    <p:extLst>
      <p:ext uri="{BB962C8B-B14F-4D97-AF65-F5344CB8AC3E}">
        <p14:creationId xmlns:p14="http://schemas.microsoft.com/office/powerpoint/2010/main" val="828164684"/>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Modeling </a:t>
            </a:r>
            <a:r>
              <a:rPr lang="mr-IN" dirty="0" smtClean="0"/>
              <a:t>–</a:t>
            </a:r>
            <a:r>
              <a:rPr lang="en-US" dirty="0" smtClean="0"/>
              <a:t> Notation </a:t>
            </a:r>
            <a:r>
              <a:rPr lang="en-US" sz="1200" dirty="0" smtClean="0"/>
              <a:t>(</a:t>
            </a:r>
            <a:r>
              <a:rPr lang="en-US" sz="1200" dirty="0" err="1" smtClean="0"/>
              <a:t>www.agiledata.org</a:t>
            </a:r>
            <a:r>
              <a:rPr lang="en-US" sz="1200" dirty="0"/>
              <a:t>)</a:t>
            </a:r>
            <a:r>
              <a:rPr lang="en-US" dirty="0" smtClean="0"/>
              <a:t> </a:t>
            </a:r>
            <a:endParaRPr lang="en-US" dirty="0"/>
          </a:p>
        </p:txBody>
      </p:sp>
      <p:pic>
        <p:nvPicPr>
          <p:cNvPr id="4" name="Picture 3"/>
          <p:cNvPicPr>
            <a:picLocks noChangeAspect="1"/>
          </p:cNvPicPr>
          <p:nvPr/>
        </p:nvPicPr>
        <p:blipFill>
          <a:blip r:embed="rId2"/>
          <a:stretch>
            <a:fillRect/>
          </a:stretch>
        </p:blipFill>
        <p:spPr>
          <a:xfrm>
            <a:off x="696930" y="583970"/>
            <a:ext cx="7737894" cy="4034138"/>
          </a:xfrm>
          <a:prstGeom prst="rect">
            <a:avLst/>
          </a:prstGeom>
        </p:spPr>
      </p:pic>
    </p:spTree>
    <p:extLst>
      <p:ext uri="{BB962C8B-B14F-4D97-AF65-F5344CB8AC3E}">
        <p14:creationId xmlns:p14="http://schemas.microsoft.com/office/powerpoint/2010/main" val="1726793286"/>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Modeling </a:t>
            </a:r>
            <a:r>
              <a:rPr lang="mr-IN" dirty="0" smtClean="0"/>
              <a:t>–</a:t>
            </a:r>
            <a:r>
              <a:rPr lang="en-US" dirty="0" smtClean="0"/>
              <a:t> Notation </a:t>
            </a:r>
            <a:r>
              <a:rPr lang="en-US" sz="1200" dirty="0" smtClean="0"/>
              <a:t>(</a:t>
            </a:r>
            <a:r>
              <a:rPr lang="en-US" sz="1200" dirty="0" err="1" smtClean="0"/>
              <a:t>www.agiledata.org</a:t>
            </a:r>
            <a:r>
              <a:rPr lang="en-US" sz="1200" dirty="0"/>
              <a:t>)</a:t>
            </a:r>
            <a:r>
              <a:rPr lang="en-US" dirty="0" smtClean="0"/>
              <a:t> </a:t>
            </a:r>
            <a:endParaRPr lang="en-US" dirty="0"/>
          </a:p>
        </p:txBody>
      </p:sp>
      <p:pic>
        <p:nvPicPr>
          <p:cNvPr id="3" name="Picture 2"/>
          <p:cNvPicPr>
            <a:picLocks noChangeAspect="1"/>
          </p:cNvPicPr>
          <p:nvPr/>
        </p:nvPicPr>
        <p:blipFill>
          <a:blip r:embed="rId2"/>
          <a:stretch>
            <a:fillRect/>
          </a:stretch>
        </p:blipFill>
        <p:spPr>
          <a:xfrm>
            <a:off x="258792" y="583970"/>
            <a:ext cx="8885208" cy="4207731"/>
          </a:xfrm>
          <a:prstGeom prst="rect">
            <a:avLst/>
          </a:prstGeom>
        </p:spPr>
      </p:pic>
    </p:spTree>
    <p:extLst>
      <p:ext uri="{BB962C8B-B14F-4D97-AF65-F5344CB8AC3E}">
        <p14:creationId xmlns:p14="http://schemas.microsoft.com/office/powerpoint/2010/main" val="1700708445"/>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Lucidchart</a:t>
            </a:r>
            <a:r>
              <a:rPr lang="en-US" dirty="0" smtClean="0"/>
              <a:t> Example</a:t>
            </a:r>
            <a:endParaRPr lang="en-US" dirty="0"/>
          </a:p>
        </p:txBody>
      </p:sp>
      <p:pic>
        <p:nvPicPr>
          <p:cNvPr id="3" name="Picture 2"/>
          <p:cNvPicPr>
            <a:picLocks noChangeAspect="1"/>
          </p:cNvPicPr>
          <p:nvPr/>
        </p:nvPicPr>
        <p:blipFill>
          <a:blip r:embed="rId2"/>
          <a:stretch>
            <a:fillRect/>
          </a:stretch>
        </p:blipFill>
        <p:spPr>
          <a:xfrm>
            <a:off x="931652" y="583970"/>
            <a:ext cx="6687151" cy="4267187"/>
          </a:xfrm>
          <a:prstGeom prst="rect">
            <a:avLst/>
          </a:prstGeom>
        </p:spPr>
      </p:pic>
    </p:spTree>
    <p:extLst>
      <p:ext uri="{BB962C8B-B14F-4D97-AF65-F5344CB8AC3E}">
        <p14:creationId xmlns:p14="http://schemas.microsoft.com/office/powerpoint/2010/main" val="60541139"/>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Your</a:t>
            </a:r>
            <a:br>
              <a:rPr lang="en-US" dirty="0" smtClean="0"/>
            </a:br>
            <a:r>
              <a:rPr lang="en-US" dirty="0" smtClean="0"/>
              <a:t>Instructor</a:t>
            </a:r>
            <a:endParaRPr lang="en-US" dirty="0"/>
          </a:p>
        </p:txBody>
      </p:sp>
    </p:spTree>
    <p:extLst>
      <p:ext uri="{BB962C8B-B14F-4D97-AF65-F5344CB8AC3E}">
        <p14:creationId xmlns:p14="http://schemas.microsoft.com/office/powerpoint/2010/main" val="369440451"/>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Lucidchart</a:t>
            </a:r>
            <a:r>
              <a:rPr lang="en-US" dirty="0" smtClean="0"/>
              <a:t> Example (and Demo)</a:t>
            </a:r>
            <a:endParaRPr lang="en-US" dirty="0"/>
          </a:p>
        </p:txBody>
      </p:sp>
      <p:pic>
        <p:nvPicPr>
          <p:cNvPr id="4" name="Picture 3"/>
          <p:cNvPicPr>
            <a:picLocks noChangeAspect="1"/>
          </p:cNvPicPr>
          <p:nvPr/>
        </p:nvPicPr>
        <p:blipFill>
          <a:blip r:embed="rId2"/>
          <a:stretch>
            <a:fillRect/>
          </a:stretch>
        </p:blipFill>
        <p:spPr>
          <a:xfrm>
            <a:off x="327804" y="707247"/>
            <a:ext cx="8816196" cy="3873011"/>
          </a:xfrm>
          <a:prstGeom prst="rect">
            <a:avLst/>
          </a:prstGeom>
        </p:spPr>
      </p:pic>
      <p:sp>
        <p:nvSpPr>
          <p:cNvPr id="5" name="Rounded Rectangle 4"/>
          <p:cNvSpPr/>
          <p:nvPr/>
        </p:nvSpPr>
        <p:spPr>
          <a:xfrm>
            <a:off x="425904" y="2544792"/>
            <a:ext cx="1506413" cy="198408"/>
          </a:xfrm>
          <a:prstGeom prst="round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432612108"/>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Database</a:t>
            </a:r>
            <a:br>
              <a:rPr lang="en-US" dirty="0" smtClean="0"/>
            </a:br>
            <a:r>
              <a:rPr lang="en-US" dirty="0" smtClean="0"/>
              <a:t>Management</a:t>
            </a:r>
            <a:br>
              <a:rPr lang="en-US" dirty="0" smtClean="0"/>
            </a:br>
            <a:r>
              <a:rPr lang="en-US" dirty="0" smtClean="0"/>
              <a:t>Systems</a:t>
            </a:r>
            <a:endParaRPr lang="en-US" dirty="0"/>
          </a:p>
        </p:txBody>
      </p:sp>
    </p:spTree>
    <p:extLst>
      <p:ext uri="{BB962C8B-B14F-4D97-AF65-F5344CB8AC3E}">
        <p14:creationId xmlns:p14="http://schemas.microsoft.com/office/powerpoint/2010/main" val="1619160004"/>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Management System</a:t>
            </a:r>
            <a:endParaRPr lang="en-US" dirty="0"/>
          </a:p>
        </p:txBody>
      </p:sp>
      <p:pic>
        <p:nvPicPr>
          <p:cNvPr id="3" name="Picture 2"/>
          <p:cNvPicPr>
            <a:picLocks noChangeAspect="1"/>
          </p:cNvPicPr>
          <p:nvPr/>
        </p:nvPicPr>
        <p:blipFill>
          <a:blip r:embed="rId2"/>
          <a:stretch>
            <a:fillRect/>
          </a:stretch>
        </p:blipFill>
        <p:spPr>
          <a:xfrm>
            <a:off x="113167" y="1143254"/>
            <a:ext cx="8864600" cy="2235200"/>
          </a:xfrm>
          <a:prstGeom prst="rect">
            <a:avLst/>
          </a:prstGeom>
        </p:spPr>
      </p:pic>
      <p:sp>
        <p:nvSpPr>
          <p:cNvPr id="4" name="Rectangle 3"/>
          <p:cNvSpPr/>
          <p:nvPr/>
        </p:nvSpPr>
        <p:spPr>
          <a:xfrm>
            <a:off x="3157613" y="4226866"/>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a:t>
            </a:r>
            <a:r>
              <a:rPr lang="en-US" sz="1200" b="1" dirty="0" smtClean="0">
                <a:solidFill>
                  <a:srgbClr val="111111"/>
                </a:solidFill>
                <a:latin typeface="Amazon Ember" charset="0"/>
              </a:rPr>
              <a:t>Edition)</a:t>
            </a:r>
            <a:br>
              <a:rPr lang="en-US" sz="1200" b="1" dirty="0" smtClean="0">
                <a:solidFill>
                  <a:srgbClr val="111111"/>
                </a:solidFill>
                <a:latin typeface="Amazon Ember" charset="0"/>
              </a:rPr>
            </a:br>
            <a:r>
              <a:rPr lang="en-US" sz="1200" dirty="0" smtClean="0">
                <a:solidFill>
                  <a:srgbClr val="111111"/>
                </a:solidFill>
                <a:latin typeface="Amazon Ember" charset="0"/>
              </a:rPr>
              <a:t>by</a:t>
            </a:r>
            <a:r>
              <a:rPr lang="en-US" sz="1200" dirty="0">
                <a:solidFill>
                  <a:srgbClr val="111111"/>
                </a:solidFill>
                <a:latin typeface="Amazon Ember" charset="0"/>
              </a:rPr>
              <a:t>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309412444"/>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68554"/>
            <a:ext cx="8864600" cy="4038600"/>
          </a:xfrm>
          <a:prstGeom prst="rect">
            <a:avLst/>
          </a:prstGeom>
        </p:spPr>
      </p:pic>
      <p:sp>
        <p:nvSpPr>
          <p:cNvPr id="2" name="Title 1"/>
          <p:cNvSpPr>
            <a:spLocks noGrp="1"/>
          </p:cNvSpPr>
          <p:nvPr>
            <p:ph type="title"/>
          </p:nvPr>
        </p:nvSpPr>
        <p:spPr>
          <a:xfrm>
            <a:off x="425904" y="86444"/>
            <a:ext cx="8239126" cy="387798"/>
          </a:xfrm>
        </p:spPr>
        <p:txBody>
          <a:bodyPr/>
          <a:lstStyle/>
          <a:p>
            <a:r>
              <a:rPr lang="en-US" dirty="0" smtClean="0"/>
              <a:t>Database Management System</a:t>
            </a:r>
            <a:endParaRPr lang="en-US" dirty="0"/>
          </a:p>
        </p:txBody>
      </p:sp>
      <p:sp>
        <p:nvSpPr>
          <p:cNvPr id="5" name="Rectangle 4"/>
          <p:cNvSpPr/>
          <p:nvPr/>
        </p:nvSpPr>
        <p:spPr>
          <a:xfrm>
            <a:off x="3249053" y="4391737"/>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a:t>
            </a:r>
            <a:r>
              <a:rPr lang="en-US" sz="1200" b="1" dirty="0" smtClean="0">
                <a:solidFill>
                  <a:srgbClr val="111111"/>
                </a:solidFill>
                <a:latin typeface="Amazon Ember" charset="0"/>
              </a:rPr>
              <a:t>Edition)</a:t>
            </a:r>
            <a:br>
              <a:rPr lang="en-US" sz="1200" b="1" dirty="0" smtClean="0">
                <a:solidFill>
                  <a:srgbClr val="111111"/>
                </a:solidFill>
                <a:latin typeface="Amazon Ember" charset="0"/>
              </a:rPr>
            </a:br>
            <a:r>
              <a:rPr lang="en-US" sz="1200" dirty="0" smtClean="0">
                <a:solidFill>
                  <a:srgbClr val="111111"/>
                </a:solidFill>
                <a:latin typeface="Amazon Ember" charset="0"/>
              </a:rPr>
              <a:t>by</a:t>
            </a:r>
            <a:r>
              <a:rPr lang="en-US" sz="1200" dirty="0">
                <a:solidFill>
                  <a:srgbClr val="111111"/>
                </a:solidFill>
                <a:latin typeface="Amazon Ember" charset="0"/>
              </a:rPr>
              <a:t>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653392308"/>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265176"/>
            <a:ext cx="8267140" cy="4250068"/>
          </a:xfrm>
        </p:spPr>
        <p:txBody>
          <a:bodyPr>
            <a:normAutofit/>
          </a:bodyPr>
          <a:lstStyle/>
          <a:p>
            <a:pPr marL="0" indent="0" algn="ctr">
              <a:buNone/>
            </a:pPr>
            <a:r>
              <a:rPr lang="en-US" sz="2000" dirty="0" smtClean="0"/>
              <a:t>What is the difference between a database management system</a:t>
            </a:r>
            <a:br>
              <a:rPr lang="en-US" sz="2000" dirty="0" smtClean="0"/>
            </a:br>
            <a:r>
              <a:rPr lang="en-US" sz="2000" dirty="0" smtClean="0"/>
              <a:t>and just using files, maybe with spreadsheet data?</a:t>
            </a:r>
          </a:p>
          <a:p>
            <a:pPr marL="0" indent="0" algn="ctr">
              <a:buNone/>
            </a:pPr>
            <a:endParaRPr lang="en-US" sz="2000" dirty="0"/>
          </a:p>
          <a:p>
            <a:pPr marL="0" indent="0" algn="ctr">
              <a:buNone/>
            </a:pPr>
            <a:r>
              <a:rPr lang="en-US" sz="2000" dirty="0" smtClean="0"/>
              <a:t>Funny you should ask.</a:t>
            </a:r>
            <a:br>
              <a:rPr lang="en-US" sz="2000" dirty="0" smtClean="0"/>
            </a:br>
            <a:r>
              <a:rPr lang="en-US" sz="2000" dirty="0" smtClean="0"/>
              <a:t>Project 1a and 1b will demonstrate the differences.</a:t>
            </a:r>
          </a:p>
          <a:p>
            <a:pPr marL="0" indent="0" algn="ctr">
              <a:buNone/>
            </a:pPr>
            <a:endParaRPr lang="en-US" sz="2000" dirty="0"/>
          </a:p>
          <a:p>
            <a:pPr marL="0" indent="0" algn="ctr">
              <a:buNone/>
            </a:pPr>
            <a:r>
              <a:rPr lang="en-US" sz="1900" dirty="0"/>
              <a:t>Also, see</a:t>
            </a:r>
            <a:br>
              <a:rPr lang="en-US" sz="1900" dirty="0"/>
            </a:br>
            <a:r>
              <a:rPr lang="en-US" sz="1900" dirty="0"/>
              <a:t>https://</a:t>
            </a:r>
            <a:r>
              <a:rPr lang="en-US" sz="1900" dirty="0" err="1" smtClean="0"/>
              <a:t>www.google.com</a:t>
            </a:r>
            <a:r>
              <a:rPr lang="en-US" sz="1900" dirty="0" smtClean="0"/>
              <a:t>/</a:t>
            </a:r>
            <a:r>
              <a:rPr lang="en-US" sz="1900" dirty="0" err="1" smtClean="0"/>
              <a:t>search?q</a:t>
            </a:r>
            <a:r>
              <a:rPr lang="en-US" sz="1900" dirty="0" smtClean="0"/>
              <a:t>=</a:t>
            </a:r>
            <a:r>
              <a:rPr lang="en-US" sz="1900" dirty="0" err="1" smtClean="0"/>
              <a:t>database+vs+filesystem</a:t>
            </a:r>
            <a:r>
              <a:rPr lang="en-US" sz="1900" dirty="0" smtClean="0"/>
              <a:t/>
            </a:r>
            <a:br>
              <a:rPr lang="en-US" sz="1900" dirty="0" smtClean="0"/>
            </a:br>
            <a:r>
              <a:rPr lang="en-US" sz="1900" dirty="0" smtClean="0"/>
              <a:t>or</a:t>
            </a:r>
            <a:br>
              <a:rPr lang="en-US" sz="1900" dirty="0" smtClean="0"/>
            </a:br>
            <a:r>
              <a:rPr lang="en-US" sz="1900" b="1" dirty="0"/>
              <a:t>Database Management Systems, 3rd Edition </a:t>
            </a:r>
            <a:br>
              <a:rPr lang="en-US" sz="1900" b="1" dirty="0"/>
            </a:br>
            <a:r>
              <a:rPr lang="en-US" sz="1900" dirty="0" smtClean="0"/>
              <a:t>by</a:t>
            </a:r>
            <a:r>
              <a:rPr lang="en-US" sz="1900" dirty="0"/>
              <a:t> </a:t>
            </a:r>
            <a:r>
              <a:rPr lang="en-US" sz="1900" dirty="0">
                <a:hlinkClick r:id="rId2"/>
              </a:rPr>
              <a:t>Raghu </a:t>
            </a:r>
            <a:r>
              <a:rPr lang="en-US" sz="1900" dirty="0" smtClean="0">
                <a:hlinkClick r:id="rId2"/>
              </a:rPr>
              <a:t>Ramakrishnan</a:t>
            </a:r>
            <a:r>
              <a:rPr lang="en-US" sz="1900" dirty="0" smtClean="0"/>
              <a:t>,</a:t>
            </a:r>
            <a:r>
              <a:rPr lang="en-US" sz="1900" dirty="0"/>
              <a:t> </a:t>
            </a:r>
            <a:r>
              <a:rPr lang="en-US" sz="1900" dirty="0">
                <a:hlinkClick r:id="rId3"/>
              </a:rPr>
              <a:t>Johannes </a:t>
            </a:r>
            <a:r>
              <a:rPr lang="en-US" sz="1900" dirty="0" smtClean="0">
                <a:hlinkClick r:id="rId3"/>
              </a:rPr>
              <a:t>Gehrke</a:t>
            </a:r>
            <a:r>
              <a:rPr lang="en-US" sz="1900" dirty="0"/>
              <a:t/>
            </a:r>
            <a:br>
              <a:rPr lang="en-US" sz="1900" dirty="0"/>
            </a:br>
            <a:r>
              <a:rPr lang="en-US" sz="1900" dirty="0" smtClean="0"/>
              <a:t>pages 8,9.</a:t>
            </a:r>
            <a:endParaRPr lang="en-US" sz="1900" dirty="0"/>
          </a:p>
          <a:p>
            <a:pPr marL="0" indent="0" algn="ctr">
              <a:buNone/>
            </a:pPr>
            <a:endParaRPr lang="en-US" sz="2000" dirty="0"/>
          </a:p>
        </p:txBody>
      </p:sp>
    </p:spTree>
    <p:extLst>
      <p:ext uri="{BB962C8B-B14F-4D97-AF65-F5344CB8AC3E}">
        <p14:creationId xmlns:p14="http://schemas.microsoft.com/office/powerpoint/2010/main" val="1173744419"/>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Mgmt. Systems</a:t>
            </a:r>
            <a:endParaRPr lang="en-US" dirty="0"/>
          </a:p>
        </p:txBody>
      </p:sp>
      <p:pic>
        <p:nvPicPr>
          <p:cNvPr id="3" name="Picture 2"/>
          <p:cNvPicPr>
            <a:picLocks noChangeAspect="1"/>
          </p:cNvPicPr>
          <p:nvPr/>
        </p:nvPicPr>
        <p:blipFill>
          <a:blip r:embed="rId2"/>
          <a:stretch>
            <a:fillRect/>
          </a:stretch>
        </p:blipFill>
        <p:spPr>
          <a:xfrm>
            <a:off x="5134382" y="265176"/>
            <a:ext cx="3868976" cy="4318723"/>
          </a:xfrm>
          <a:prstGeom prst="rect">
            <a:avLst/>
          </a:prstGeom>
        </p:spPr>
      </p:pic>
      <p:pic>
        <p:nvPicPr>
          <p:cNvPr id="4" name="Picture 3"/>
          <p:cNvPicPr>
            <a:picLocks noChangeAspect="1"/>
          </p:cNvPicPr>
          <p:nvPr/>
        </p:nvPicPr>
        <p:blipFill>
          <a:blip r:embed="rId3"/>
          <a:stretch>
            <a:fillRect/>
          </a:stretch>
        </p:blipFill>
        <p:spPr>
          <a:xfrm>
            <a:off x="209407" y="972939"/>
            <a:ext cx="5141473" cy="3221990"/>
          </a:xfrm>
          <a:prstGeom prst="rect">
            <a:avLst/>
          </a:prstGeom>
        </p:spPr>
      </p:pic>
    </p:spTree>
    <p:extLst>
      <p:ext uri="{BB962C8B-B14F-4D97-AF65-F5344CB8AC3E}">
        <p14:creationId xmlns:p14="http://schemas.microsoft.com/office/powerpoint/2010/main" val="1795033785"/>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Assignment</a:t>
            </a:r>
            <a:br>
              <a:rPr lang="en-US" dirty="0" smtClean="0"/>
            </a:br>
            <a:r>
              <a:rPr lang="en-US" dirty="0" smtClean="0"/>
              <a:t>1A</a:t>
            </a:r>
            <a:endParaRPr lang="en-US" dirty="0"/>
          </a:p>
        </p:txBody>
      </p:sp>
    </p:spTree>
    <p:extLst>
      <p:ext uri="{BB962C8B-B14F-4D97-AF65-F5344CB8AC3E}">
        <p14:creationId xmlns:p14="http://schemas.microsoft.com/office/powerpoint/2010/main" val="892400721"/>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387798"/>
          </a:xfrm>
        </p:spPr>
        <p:txBody>
          <a:bodyPr/>
          <a:lstStyle/>
          <a:p>
            <a:r>
              <a:rPr lang="en-US" dirty="0" err="1" smtClean="0"/>
              <a:t>Northwinds</a:t>
            </a:r>
            <a:r>
              <a:rPr lang="en-US" dirty="0"/>
              <a:t> Database </a:t>
            </a:r>
            <a:r>
              <a:rPr lang="en-US" sz="1600" dirty="0"/>
              <a:t>(https://</a:t>
            </a:r>
            <a:r>
              <a:rPr lang="en-US" sz="1600" dirty="0" err="1"/>
              <a:t>northwinddatabase.codeplex.com</a:t>
            </a:r>
            <a:r>
              <a:rPr lang="en-US" sz="1600" dirty="0"/>
              <a:t>/)</a:t>
            </a:r>
          </a:p>
        </p:txBody>
      </p:sp>
      <p:pic>
        <p:nvPicPr>
          <p:cNvPr id="3" name="Picture 2"/>
          <p:cNvPicPr>
            <a:picLocks noChangeAspect="1"/>
          </p:cNvPicPr>
          <p:nvPr/>
        </p:nvPicPr>
        <p:blipFill>
          <a:blip r:embed="rId2"/>
          <a:stretch>
            <a:fillRect/>
          </a:stretch>
        </p:blipFill>
        <p:spPr>
          <a:xfrm>
            <a:off x="339707" y="713232"/>
            <a:ext cx="4006713" cy="3927737"/>
          </a:xfrm>
          <a:prstGeom prst="rect">
            <a:avLst/>
          </a:prstGeom>
        </p:spPr>
      </p:pic>
      <p:pic>
        <p:nvPicPr>
          <p:cNvPr id="4" name="Picture 3"/>
          <p:cNvPicPr>
            <a:picLocks noChangeAspect="1"/>
          </p:cNvPicPr>
          <p:nvPr/>
        </p:nvPicPr>
        <p:blipFill>
          <a:blip r:embed="rId3"/>
          <a:stretch>
            <a:fillRect/>
          </a:stretch>
        </p:blipFill>
        <p:spPr>
          <a:xfrm>
            <a:off x="5483755" y="713232"/>
            <a:ext cx="2675562" cy="1801368"/>
          </a:xfrm>
          <a:prstGeom prst="rect">
            <a:avLst/>
          </a:prstGeom>
          <a:ln w="38100">
            <a:solidFill>
              <a:srgbClr val="0070C0"/>
            </a:solidFill>
          </a:ln>
        </p:spPr>
      </p:pic>
      <p:sp>
        <p:nvSpPr>
          <p:cNvPr id="5" name="Rectangle 4"/>
          <p:cNvSpPr/>
          <p:nvPr/>
        </p:nvSpPr>
        <p:spPr>
          <a:xfrm>
            <a:off x="425904" y="1463040"/>
            <a:ext cx="909120" cy="1385316"/>
          </a:xfrm>
          <a:prstGeom prst="rect">
            <a:avLst/>
          </a:prstGeom>
          <a:noFill/>
          <a:ln w="38100">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6" name="Rectangle 5"/>
          <p:cNvSpPr/>
          <p:nvPr/>
        </p:nvSpPr>
        <p:spPr>
          <a:xfrm>
            <a:off x="1477042" y="1386840"/>
            <a:ext cx="836390" cy="1694688"/>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pic>
        <p:nvPicPr>
          <p:cNvPr id="7" name="Picture 6"/>
          <p:cNvPicPr>
            <a:picLocks noChangeAspect="1"/>
          </p:cNvPicPr>
          <p:nvPr/>
        </p:nvPicPr>
        <p:blipFill>
          <a:blip r:embed="rId4"/>
          <a:stretch>
            <a:fillRect/>
          </a:stretch>
        </p:blipFill>
        <p:spPr>
          <a:xfrm>
            <a:off x="4559758" y="2780934"/>
            <a:ext cx="4401362" cy="1860035"/>
          </a:xfrm>
          <a:prstGeom prst="rect">
            <a:avLst/>
          </a:prstGeom>
          <a:ln w="38100">
            <a:solidFill>
              <a:srgbClr val="FF0000"/>
            </a:solidFill>
          </a:ln>
        </p:spPr>
      </p:pic>
      <p:cxnSp>
        <p:nvCxnSpPr>
          <p:cNvPr id="9" name="Elbow Connector 8"/>
          <p:cNvCxnSpPr>
            <a:stCxn id="5" idx="0"/>
          </p:cNvCxnSpPr>
          <p:nvPr/>
        </p:nvCxnSpPr>
        <p:spPr>
          <a:xfrm rot="5400000" flipH="1" flipV="1">
            <a:off x="2884929" y="-1135785"/>
            <a:ext cx="594360" cy="4603291"/>
          </a:xfrm>
          <a:prstGeom prst="bentConnector2">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6" idx="2"/>
            <a:endCxn id="7" idx="1"/>
          </p:cNvCxnSpPr>
          <p:nvPr/>
        </p:nvCxnSpPr>
        <p:spPr>
          <a:xfrm rot="16200000" flipH="1">
            <a:off x="2912785" y="2063979"/>
            <a:ext cx="629424" cy="2664521"/>
          </a:xfrm>
          <a:prstGeom prst="bentConnector2">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024196"/>
      </p:ext>
    </p:extLst>
  </p:cSld>
  <p:clrMapOvr>
    <a:masterClrMapping/>
  </p:clrMapOvr>
  <p:transition spd="med">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1a</a:t>
            </a:r>
            <a:endParaRPr lang="en-US" dirty="0"/>
          </a:p>
        </p:txBody>
      </p:sp>
      <p:sp>
        <p:nvSpPr>
          <p:cNvPr id="3" name="Content Placeholder 2"/>
          <p:cNvSpPr>
            <a:spLocks noGrp="1"/>
          </p:cNvSpPr>
          <p:nvPr>
            <p:ph sz="half" idx="1"/>
          </p:nvPr>
        </p:nvSpPr>
        <p:spPr>
          <a:xfrm>
            <a:off x="457200" y="832104"/>
            <a:ext cx="8267140" cy="3683140"/>
          </a:xfrm>
        </p:spPr>
        <p:txBody>
          <a:bodyPr>
            <a:normAutofit/>
          </a:bodyPr>
          <a:lstStyle/>
          <a:p>
            <a:r>
              <a:rPr lang="en-US" dirty="0" smtClean="0"/>
              <a:t>Basic, “code” based data processing of structured data in files</a:t>
            </a:r>
          </a:p>
          <a:p>
            <a:pPr lvl="1"/>
            <a:r>
              <a:rPr lang="en-US" dirty="0" err="1" smtClean="0"/>
              <a:t>orders.csv</a:t>
            </a:r>
            <a:r>
              <a:rPr lang="en-US" dirty="0" smtClean="0"/>
              <a:t>,  </a:t>
            </a:r>
            <a:r>
              <a:rPr lang="en-US" dirty="0" err="1" smtClean="0"/>
              <a:t>customers.csv</a:t>
            </a:r>
            <a:r>
              <a:rPr lang="en-US" dirty="0"/>
              <a:t> (</a:t>
            </a:r>
            <a:r>
              <a:rPr lang="en-US" dirty="0">
                <a:hlinkClick r:id="rId2"/>
              </a:rPr>
              <a:t>https://piazza.com/class/j5tvenbo7g87ir?cid=6</a:t>
            </a:r>
            <a:r>
              <a:rPr lang="en-US" dirty="0" smtClean="0">
                <a:hlinkClick r:id="rId2"/>
              </a:rPr>
              <a:t>)</a:t>
            </a:r>
            <a:endParaRPr lang="en-US" dirty="0" smtClean="0"/>
          </a:p>
          <a:p>
            <a:pPr lvl="1"/>
            <a:r>
              <a:rPr lang="en-US" dirty="0" smtClean="0"/>
              <a:t>You will write a program (in any language)</a:t>
            </a:r>
          </a:p>
          <a:p>
            <a:pPr lvl="2"/>
            <a:r>
              <a:rPr lang="en-US" dirty="0" smtClean="0"/>
              <a:t>Loads the data from the two files. Saves changed files when done.</a:t>
            </a:r>
          </a:p>
          <a:p>
            <a:pPr lvl="2"/>
            <a:r>
              <a:rPr lang="en-US" dirty="0" smtClean="0"/>
              <a:t>Accepts a “database operation” for find or insert (from terminal/command line) </a:t>
            </a:r>
          </a:p>
          <a:p>
            <a:pPr lvl="3"/>
            <a:r>
              <a:rPr lang="en-US" dirty="0" smtClean="0"/>
              <a:t>“Find customer column1=value1, column7=value2”</a:t>
            </a:r>
          </a:p>
          <a:p>
            <a:pPr lvl="3"/>
            <a:r>
              <a:rPr lang="en-US" dirty="0" smtClean="0"/>
              <a:t>“Insert order (value1, value2,,value3,,,value4,,,,)”</a:t>
            </a:r>
          </a:p>
          <a:p>
            <a:pPr lvl="2"/>
            <a:r>
              <a:rPr lang="en-US" dirty="0" smtClean="0"/>
              <a:t>Examples</a:t>
            </a:r>
          </a:p>
          <a:p>
            <a:pPr lvl="3"/>
            <a:r>
              <a:rPr lang="en-US" dirty="0" smtClean="0"/>
              <a:t>Find order </a:t>
            </a:r>
            <a:r>
              <a:rPr lang="en-US" dirty="0" err="1" smtClean="0"/>
              <a:t>employeeID</a:t>
            </a:r>
            <a:r>
              <a:rPr lang="en-US" dirty="0" smtClean="0"/>
              <a:t>=5, </a:t>
            </a:r>
            <a:r>
              <a:rPr lang="en-US" dirty="0" err="1" smtClean="0"/>
              <a:t>shipCountry</a:t>
            </a:r>
            <a:r>
              <a:rPr lang="en-US" dirty="0" smtClean="0"/>
              <a:t>=“Brazil”</a:t>
            </a:r>
          </a:p>
          <a:p>
            <a:pPr lvl="3"/>
            <a:r>
              <a:rPr lang="en-US" dirty="0" smtClean="0"/>
              <a:t>Insert </a:t>
            </a:r>
            <a:r>
              <a:rPr lang="en-US" dirty="0"/>
              <a:t>customer </a:t>
            </a:r>
            <a:r>
              <a:rPr lang="en-US" dirty="0" smtClean="0"/>
              <a:t>(“ALFKI</a:t>
            </a:r>
            <a:r>
              <a:rPr lang="en-US" dirty="0"/>
              <a:t>","</a:t>
            </a:r>
            <a:r>
              <a:rPr lang="en-US" dirty="0" err="1"/>
              <a:t>Alfreds</a:t>
            </a:r>
            <a:r>
              <a:rPr lang="en-US" dirty="0"/>
              <a:t> </a:t>
            </a:r>
            <a:r>
              <a:rPr lang="en-US" dirty="0" err="1"/>
              <a:t>Futterkiste</a:t>
            </a:r>
            <a:r>
              <a:rPr lang="en-US" dirty="0"/>
              <a:t>","Maria </a:t>
            </a:r>
            <a:r>
              <a:rPr lang="en-US" dirty="0" err="1"/>
              <a:t>Anders","Sales</a:t>
            </a:r>
            <a:r>
              <a:rPr lang="en-US" dirty="0"/>
              <a:t> Representative","</a:t>
            </a:r>
            <a:r>
              <a:rPr lang="en-US" dirty="0" err="1"/>
              <a:t>Obere</a:t>
            </a:r>
            <a:r>
              <a:rPr lang="en-US" dirty="0"/>
              <a:t> Str. 57","Berlin","","12209","Germany","030-0074321","</a:t>
            </a:r>
            <a:r>
              <a:rPr lang="en-US" dirty="0" smtClean="0"/>
              <a:t>030-0076545”)</a:t>
            </a:r>
          </a:p>
          <a:p>
            <a:r>
              <a:rPr lang="en-US" dirty="0" smtClean="0"/>
              <a:t>Install or signup for a relational database.</a:t>
            </a:r>
          </a:p>
          <a:p>
            <a:pPr lvl="1"/>
            <a:r>
              <a:rPr lang="en-US" dirty="0" smtClean="0"/>
              <a:t>I will use MySQL </a:t>
            </a:r>
            <a:r>
              <a:rPr lang="en-US" dirty="0"/>
              <a:t>and MySQL Workbench (</a:t>
            </a:r>
            <a:r>
              <a:rPr lang="en-US" dirty="0">
                <a:hlinkClick r:id="rId3"/>
              </a:rPr>
              <a:t>https://</a:t>
            </a:r>
            <a:r>
              <a:rPr lang="en-US" dirty="0" smtClean="0">
                <a:hlinkClick r:id="rId3"/>
              </a:rPr>
              <a:t>dev.mysql.com/downloads)</a:t>
            </a:r>
            <a:r>
              <a:rPr lang="en-US" dirty="0" smtClean="0"/>
              <a:t>.</a:t>
            </a:r>
          </a:p>
          <a:p>
            <a:pPr lvl="1"/>
            <a:r>
              <a:rPr lang="en-US" dirty="0" smtClean="0"/>
              <a:t>Other popular ones are AWS RDS, Microsoft SQL Server Express</a:t>
            </a:r>
          </a:p>
          <a:p>
            <a:pPr lvl="2"/>
            <a:endParaRPr lang="en-US" dirty="0" smtClean="0"/>
          </a:p>
          <a:p>
            <a:pPr lvl="3"/>
            <a:endParaRPr lang="en-US" dirty="0"/>
          </a:p>
        </p:txBody>
      </p:sp>
    </p:spTree>
    <p:extLst>
      <p:ext uri="{BB962C8B-B14F-4D97-AF65-F5344CB8AC3E}">
        <p14:creationId xmlns:p14="http://schemas.microsoft.com/office/powerpoint/2010/main" val="1528164377"/>
      </p:ext>
    </p:extLst>
  </p:cSld>
  <p:clrMapOvr>
    <a:masterClrMapping/>
  </p:clrMapOvr>
  <p:transition spd="med">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1a</a:t>
            </a:r>
            <a:endParaRPr lang="en-US" dirty="0"/>
          </a:p>
        </p:txBody>
      </p:sp>
      <p:sp>
        <p:nvSpPr>
          <p:cNvPr id="3" name="Content Placeholder 2"/>
          <p:cNvSpPr>
            <a:spLocks noGrp="1"/>
          </p:cNvSpPr>
          <p:nvPr>
            <p:ph sz="half" idx="1"/>
          </p:nvPr>
        </p:nvSpPr>
        <p:spPr>
          <a:xfrm>
            <a:off x="457200" y="832104"/>
            <a:ext cx="8267140" cy="3683140"/>
          </a:xfrm>
        </p:spPr>
        <p:txBody>
          <a:bodyPr>
            <a:normAutofit/>
          </a:bodyPr>
          <a:lstStyle/>
          <a:p>
            <a:r>
              <a:rPr lang="en-US" dirty="0" smtClean="0"/>
              <a:t>Basic, “code” based data processing of structured data in files</a:t>
            </a:r>
          </a:p>
          <a:p>
            <a:pPr lvl="1"/>
            <a:r>
              <a:rPr lang="en-US" dirty="0" err="1" smtClean="0"/>
              <a:t>orders.csv</a:t>
            </a:r>
            <a:r>
              <a:rPr lang="en-US" dirty="0" smtClean="0"/>
              <a:t>,  </a:t>
            </a:r>
            <a:r>
              <a:rPr lang="en-US" dirty="0" err="1" smtClean="0"/>
              <a:t>customers.csv</a:t>
            </a:r>
            <a:r>
              <a:rPr lang="en-US" dirty="0"/>
              <a:t> (</a:t>
            </a:r>
            <a:r>
              <a:rPr lang="en-US" dirty="0">
                <a:hlinkClick r:id="rId2"/>
              </a:rPr>
              <a:t>https://piazza.com/class/j5tvenbo7g87ir?cid=6</a:t>
            </a:r>
            <a:r>
              <a:rPr lang="en-US" dirty="0" smtClean="0">
                <a:hlinkClick r:id="rId2"/>
              </a:rPr>
              <a:t>)</a:t>
            </a:r>
            <a:endParaRPr lang="en-US" dirty="0" smtClean="0"/>
          </a:p>
          <a:p>
            <a:pPr lvl="1"/>
            <a:r>
              <a:rPr lang="en-US" dirty="0" smtClean="0"/>
              <a:t>You will write a program (in any language)</a:t>
            </a:r>
          </a:p>
          <a:p>
            <a:pPr lvl="2"/>
            <a:r>
              <a:rPr lang="en-US" dirty="0" smtClean="0"/>
              <a:t>Loads the data from the two files. Saves changed files when done.</a:t>
            </a:r>
          </a:p>
          <a:p>
            <a:pPr lvl="2"/>
            <a:r>
              <a:rPr lang="en-US" dirty="0" smtClean="0"/>
              <a:t>Accepts a “database operation” for find or insert (from terminal/command line) </a:t>
            </a:r>
          </a:p>
          <a:p>
            <a:pPr lvl="3"/>
            <a:r>
              <a:rPr lang="en-US" dirty="0" smtClean="0"/>
              <a:t>“Find customer column1=value1, column7=value2”</a:t>
            </a:r>
          </a:p>
          <a:p>
            <a:pPr lvl="3"/>
            <a:r>
              <a:rPr lang="en-US" dirty="0" smtClean="0"/>
              <a:t>“Insert order (value1, value2,,value3,,,value4,,,,)”</a:t>
            </a:r>
          </a:p>
          <a:p>
            <a:pPr lvl="2"/>
            <a:r>
              <a:rPr lang="en-US" dirty="0" smtClean="0"/>
              <a:t>Examples</a:t>
            </a:r>
          </a:p>
          <a:p>
            <a:pPr lvl="3"/>
            <a:r>
              <a:rPr lang="en-US" dirty="0" smtClean="0"/>
              <a:t>Find order </a:t>
            </a:r>
            <a:r>
              <a:rPr lang="en-US" dirty="0" err="1" smtClean="0"/>
              <a:t>employeeID</a:t>
            </a:r>
            <a:r>
              <a:rPr lang="en-US" dirty="0" smtClean="0"/>
              <a:t>=5, </a:t>
            </a:r>
            <a:r>
              <a:rPr lang="en-US" dirty="0" err="1" smtClean="0"/>
              <a:t>shipCountry</a:t>
            </a:r>
            <a:r>
              <a:rPr lang="en-US" dirty="0" smtClean="0"/>
              <a:t>=“Brazil”</a:t>
            </a:r>
          </a:p>
          <a:p>
            <a:pPr lvl="3"/>
            <a:r>
              <a:rPr lang="en-US" dirty="0" smtClean="0"/>
              <a:t>Insert </a:t>
            </a:r>
            <a:r>
              <a:rPr lang="en-US" dirty="0"/>
              <a:t>customer </a:t>
            </a:r>
            <a:r>
              <a:rPr lang="en-US" dirty="0" smtClean="0"/>
              <a:t>(“ALFKI</a:t>
            </a:r>
            <a:r>
              <a:rPr lang="en-US" dirty="0"/>
              <a:t>","</a:t>
            </a:r>
            <a:r>
              <a:rPr lang="en-US" dirty="0" err="1"/>
              <a:t>Alfreds</a:t>
            </a:r>
            <a:r>
              <a:rPr lang="en-US" dirty="0"/>
              <a:t> </a:t>
            </a:r>
            <a:r>
              <a:rPr lang="en-US" dirty="0" err="1"/>
              <a:t>Futterkiste</a:t>
            </a:r>
            <a:r>
              <a:rPr lang="en-US" dirty="0"/>
              <a:t>","Maria </a:t>
            </a:r>
            <a:r>
              <a:rPr lang="en-US" dirty="0" err="1"/>
              <a:t>Anders","Sales</a:t>
            </a:r>
            <a:r>
              <a:rPr lang="en-US" dirty="0"/>
              <a:t> Representative","</a:t>
            </a:r>
            <a:r>
              <a:rPr lang="en-US" dirty="0" err="1"/>
              <a:t>Obere</a:t>
            </a:r>
            <a:r>
              <a:rPr lang="en-US" dirty="0"/>
              <a:t> Str. 57","Berlin","","12209","Germany","030-0074321","</a:t>
            </a:r>
            <a:r>
              <a:rPr lang="en-US" dirty="0" smtClean="0"/>
              <a:t>030-0076545”)</a:t>
            </a:r>
          </a:p>
          <a:p>
            <a:r>
              <a:rPr lang="en-US" dirty="0" smtClean="0"/>
              <a:t>Install or signup for a relational database.</a:t>
            </a:r>
          </a:p>
          <a:p>
            <a:pPr lvl="1"/>
            <a:r>
              <a:rPr lang="en-US" dirty="0" smtClean="0"/>
              <a:t>I will use MySQL </a:t>
            </a:r>
            <a:r>
              <a:rPr lang="en-US" dirty="0"/>
              <a:t>and MySQL Workbench (</a:t>
            </a:r>
            <a:r>
              <a:rPr lang="en-US" dirty="0">
                <a:hlinkClick r:id="rId3"/>
              </a:rPr>
              <a:t>https://</a:t>
            </a:r>
            <a:r>
              <a:rPr lang="en-US" dirty="0" smtClean="0">
                <a:hlinkClick r:id="rId3"/>
              </a:rPr>
              <a:t>dev.mysql.com/downloads)</a:t>
            </a:r>
            <a:r>
              <a:rPr lang="en-US" dirty="0" smtClean="0"/>
              <a:t>.</a:t>
            </a:r>
          </a:p>
          <a:p>
            <a:pPr lvl="1"/>
            <a:r>
              <a:rPr lang="en-US" dirty="0" smtClean="0"/>
              <a:t>Other popular ones are AWS RDS, Microsoft SQL Server Express</a:t>
            </a:r>
          </a:p>
          <a:p>
            <a:pPr lvl="2"/>
            <a:endParaRPr lang="en-US" dirty="0" smtClean="0"/>
          </a:p>
          <a:p>
            <a:pPr lvl="3"/>
            <a:endParaRPr lang="en-US" dirty="0"/>
          </a:p>
        </p:txBody>
      </p:sp>
      <p:sp>
        <p:nvSpPr>
          <p:cNvPr id="4" name="Rounded Rectangle 3"/>
          <p:cNvSpPr/>
          <p:nvPr/>
        </p:nvSpPr>
        <p:spPr>
          <a:xfrm>
            <a:off x="1051132" y="1179320"/>
            <a:ext cx="6648628" cy="2845749"/>
          </a:xfrm>
          <a:prstGeom prst="roundRect">
            <a:avLst/>
          </a:prstGeom>
          <a:solidFill>
            <a:schemeClr val="accent1"/>
          </a:solidFill>
          <a:effectLst/>
        </p:spPr>
        <p:txBody>
          <a:bodyPr wrap="square" lIns="182880" tIns="137160" rIns="137160" bIns="137160" rtlCol="0" anchor="ctr">
            <a:noAutofit/>
          </a:bodyPr>
          <a:lstStyle/>
          <a:p>
            <a:pPr marL="342900" indent="-342900">
              <a:lnSpc>
                <a:spcPct val="90000"/>
              </a:lnSpc>
              <a:spcBef>
                <a:spcPts val="600"/>
              </a:spcBef>
              <a:spcAft>
                <a:spcPts val="0"/>
              </a:spcAft>
              <a:buFont typeface="Arial" charset="0"/>
              <a:buChar char="•"/>
            </a:pPr>
            <a:r>
              <a:rPr lang="en-US" sz="2000" dirty="0" smtClean="0">
                <a:solidFill>
                  <a:schemeClr val="tx2"/>
                </a:solidFill>
                <a:latin typeface="+mn-lt"/>
              </a:rPr>
              <a:t>What do you submit? A zip file containing</a:t>
            </a:r>
          </a:p>
          <a:p>
            <a:pPr marL="800100" lvl="1" indent="-342900">
              <a:lnSpc>
                <a:spcPct val="90000"/>
              </a:lnSpc>
              <a:spcBef>
                <a:spcPts val="600"/>
              </a:spcBef>
              <a:spcAft>
                <a:spcPts val="0"/>
              </a:spcAft>
              <a:buFont typeface="Arial" charset="0"/>
              <a:buChar char="•"/>
            </a:pPr>
            <a:r>
              <a:rPr lang="en-US" sz="2000" dirty="0" smtClean="0">
                <a:solidFill>
                  <a:schemeClr val="tx2"/>
                </a:solidFill>
                <a:latin typeface="+mn-lt"/>
              </a:rPr>
              <a:t>The source code for your application.</a:t>
            </a:r>
          </a:p>
          <a:p>
            <a:pPr marL="800100" lvl="1" indent="-342900">
              <a:lnSpc>
                <a:spcPct val="90000"/>
              </a:lnSpc>
              <a:spcBef>
                <a:spcPts val="600"/>
              </a:spcBef>
              <a:spcAft>
                <a:spcPts val="0"/>
              </a:spcAft>
              <a:buFont typeface="Arial" charset="0"/>
              <a:buChar char="•"/>
            </a:pPr>
            <a:r>
              <a:rPr lang="en-US" sz="2000" dirty="0" smtClean="0">
                <a:solidFill>
                  <a:schemeClr val="tx2"/>
                </a:solidFill>
                <a:latin typeface="+mn-lt"/>
              </a:rPr>
              <a:t>Screen recording of your programs execution on at least 3 example each of Find and Insert.</a:t>
            </a:r>
          </a:p>
          <a:p>
            <a:pPr marL="342900" indent="-342900">
              <a:lnSpc>
                <a:spcPct val="90000"/>
              </a:lnSpc>
              <a:spcBef>
                <a:spcPts val="600"/>
              </a:spcBef>
              <a:spcAft>
                <a:spcPts val="0"/>
              </a:spcAft>
              <a:buFont typeface="Arial" charset="0"/>
              <a:buChar char="•"/>
            </a:pPr>
            <a:r>
              <a:rPr lang="en-US" sz="2000" dirty="0" smtClean="0">
                <a:solidFill>
                  <a:schemeClr val="tx2"/>
                </a:solidFill>
                <a:latin typeface="+mn-lt"/>
              </a:rPr>
              <a:t>Where do you submit it? </a:t>
            </a:r>
            <a:r>
              <a:rPr lang="en-US" sz="2000" dirty="0" err="1" smtClean="0">
                <a:solidFill>
                  <a:schemeClr val="tx2"/>
                </a:solidFill>
                <a:latin typeface="+mn-lt"/>
              </a:rPr>
              <a:t>CourseWorks</a:t>
            </a:r>
            <a:r>
              <a:rPr lang="en-US" sz="2000" dirty="0" smtClean="0">
                <a:solidFill>
                  <a:schemeClr val="tx2"/>
                </a:solidFill>
                <a:latin typeface="+mn-lt"/>
              </a:rPr>
              <a:t>.</a:t>
            </a:r>
          </a:p>
        </p:txBody>
      </p:sp>
    </p:spTree>
    <p:extLst>
      <p:ext uri="{BB962C8B-B14F-4D97-AF65-F5344CB8AC3E}">
        <p14:creationId xmlns:p14="http://schemas.microsoft.com/office/powerpoint/2010/main" val="1071674147"/>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Little About Me</a:t>
            </a:r>
            <a:endParaRPr lang="en-US" dirty="0"/>
          </a:p>
        </p:txBody>
      </p:sp>
      <p:sp>
        <p:nvSpPr>
          <p:cNvPr id="3" name="Content Placeholder 2"/>
          <p:cNvSpPr>
            <a:spLocks noGrp="1"/>
          </p:cNvSpPr>
          <p:nvPr>
            <p:ph sz="half" idx="1"/>
          </p:nvPr>
        </p:nvSpPr>
        <p:spPr>
          <a:xfrm>
            <a:off x="457200" y="795528"/>
            <a:ext cx="8523250" cy="3785616"/>
          </a:xfrm>
        </p:spPr>
        <p:txBody>
          <a:bodyPr>
            <a:normAutofit fontScale="77500" lnSpcReduction="20000"/>
          </a:bodyPr>
          <a:lstStyle/>
          <a:p>
            <a:pPr>
              <a:lnSpc>
                <a:spcPct val="120000"/>
              </a:lnSpc>
              <a:spcBef>
                <a:spcPts val="300"/>
              </a:spcBef>
            </a:pPr>
            <a:r>
              <a:rPr lang="en-US" dirty="0" smtClean="0"/>
              <a:t>Columbia through and through</a:t>
            </a:r>
          </a:p>
          <a:p>
            <a:pPr lvl="1">
              <a:lnSpc>
                <a:spcPct val="120000"/>
              </a:lnSpc>
            </a:pPr>
            <a:r>
              <a:rPr lang="en-US" dirty="0" smtClean="0"/>
              <a:t>BA (Columbia College) ‘82, M.S. </a:t>
            </a:r>
            <a:r>
              <a:rPr lang="mr-IN" dirty="0" smtClean="0"/>
              <a:t>’</a:t>
            </a:r>
            <a:r>
              <a:rPr lang="en-US" dirty="0" smtClean="0"/>
              <a:t>84 (Engineering), M.Phil. ‘84 (GSAS).</a:t>
            </a:r>
          </a:p>
          <a:p>
            <a:pPr lvl="1">
              <a:lnSpc>
                <a:spcPct val="120000"/>
              </a:lnSpc>
            </a:pPr>
            <a:r>
              <a:rPr lang="en-US" dirty="0" smtClean="0"/>
              <a:t>Ph.D. ‘87 (GSAS) </a:t>
            </a:r>
            <a:r>
              <a:rPr lang="mr-IN" dirty="0" smtClean="0"/>
              <a:t>–</a:t>
            </a:r>
            <a:r>
              <a:rPr lang="en-US" dirty="0" smtClean="0"/>
              <a:t> Thesis: “</a:t>
            </a:r>
            <a:r>
              <a:rPr lang="en-US" dirty="0"/>
              <a:t>The Application of Microeconomics to the Design of Resource Allocation and Control </a:t>
            </a:r>
            <a:r>
              <a:rPr lang="en-US" dirty="0" smtClean="0"/>
              <a:t>Algorithms.”</a:t>
            </a:r>
          </a:p>
          <a:p>
            <a:pPr lvl="1">
              <a:lnSpc>
                <a:spcPct val="120000"/>
              </a:lnSpc>
            </a:pPr>
            <a:r>
              <a:rPr lang="en-US" dirty="0"/>
              <a:t>Adjunct Professor at Columbia </a:t>
            </a:r>
            <a:r>
              <a:rPr lang="en-US" dirty="0" err="1"/>
              <a:t>Univ</a:t>
            </a:r>
            <a:r>
              <a:rPr lang="en-US" dirty="0"/>
              <a:t>: 2006, 2009, 2014-2017. 7 “Topics in CS” courses</a:t>
            </a:r>
            <a:r>
              <a:rPr lang="en-US" dirty="0" smtClean="0"/>
              <a:t>.</a:t>
            </a:r>
          </a:p>
          <a:p>
            <a:pPr>
              <a:lnSpc>
                <a:spcPct val="120000"/>
              </a:lnSpc>
              <a:spcBef>
                <a:spcPts val="300"/>
              </a:spcBef>
            </a:pPr>
            <a:r>
              <a:rPr lang="en-US" dirty="0" smtClean="0"/>
              <a:t>32 years of technology contribution and leadership.</a:t>
            </a:r>
          </a:p>
          <a:p>
            <a:pPr lvl="1">
              <a:lnSpc>
                <a:spcPct val="120000"/>
              </a:lnSpc>
            </a:pPr>
            <a:r>
              <a:rPr lang="en-US" dirty="0" smtClean="0"/>
              <a:t>VP, IBM Fellow: IBM Research, IBM Software Group.</a:t>
            </a:r>
          </a:p>
          <a:p>
            <a:pPr lvl="1">
              <a:lnSpc>
                <a:spcPct val="120000"/>
              </a:lnSpc>
            </a:pPr>
            <a:r>
              <a:rPr lang="en-US" dirty="0" smtClean="0"/>
              <a:t>Microsoft Technical Fellow.</a:t>
            </a:r>
          </a:p>
          <a:p>
            <a:pPr lvl="1">
              <a:lnSpc>
                <a:spcPct val="120000"/>
              </a:lnSpc>
            </a:pPr>
            <a:r>
              <a:rPr lang="en-US" dirty="0" smtClean="0"/>
              <a:t>Distinguished Engineer, CTO, Executive VP, CA technologies.</a:t>
            </a:r>
          </a:p>
          <a:p>
            <a:pPr lvl="1">
              <a:lnSpc>
                <a:spcPct val="120000"/>
              </a:lnSpc>
            </a:pPr>
            <a:r>
              <a:rPr lang="en-US" dirty="0" smtClean="0"/>
              <a:t>VP, Sr. Fellow, CTO, Dell Software Group.</a:t>
            </a:r>
          </a:p>
          <a:p>
            <a:pPr lvl="1">
              <a:lnSpc>
                <a:spcPct val="120000"/>
              </a:lnSpc>
            </a:pPr>
            <a:r>
              <a:rPr lang="en-US" dirty="0" smtClean="0"/>
              <a:t>Co-Founder, CTO </a:t>
            </a:r>
            <a:r>
              <a:rPr lang="en-US" dirty="0" err="1" smtClean="0"/>
              <a:t>Seeka</a:t>
            </a:r>
            <a:r>
              <a:rPr lang="en-US" dirty="0" smtClean="0"/>
              <a:t> TV (</a:t>
            </a:r>
            <a:r>
              <a:rPr lang="en-US" dirty="0" err="1" smtClean="0"/>
              <a:t>www.seeka.tv</a:t>
            </a:r>
            <a:r>
              <a:rPr lang="en-US" dirty="0" smtClean="0"/>
              <a:t>).</a:t>
            </a:r>
          </a:p>
          <a:p>
            <a:pPr>
              <a:lnSpc>
                <a:spcPct val="120000"/>
              </a:lnSpc>
              <a:spcBef>
                <a:spcPts val="300"/>
              </a:spcBef>
            </a:pPr>
            <a:r>
              <a:rPr lang="en-US" dirty="0" smtClean="0"/>
              <a:t>Personal</a:t>
            </a:r>
          </a:p>
          <a:p>
            <a:pPr lvl="1">
              <a:lnSpc>
                <a:spcPct val="120000"/>
              </a:lnSpc>
            </a:pPr>
            <a:r>
              <a:rPr lang="en-US" dirty="0" smtClean="0"/>
              <a:t>Two fantastic daughters; high school and one is a senior at Barnard.</a:t>
            </a:r>
          </a:p>
          <a:p>
            <a:pPr lvl="1">
              <a:lnSpc>
                <a:spcPct val="120000"/>
              </a:lnSpc>
            </a:pPr>
            <a:r>
              <a:rPr lang="en-US" dirty="0" smtClean="0"/>
              <a:t>Black belt in Kenpo </a:t>
            </a:r>
            <a:r>
              <a:rPr lang="en-US" dirty="0"/>
              <a:t>Karate (</a:t>
            </a:r>
            <a:r>
              <a:rPr lang="en-US" dirty="0">
                <a:hlinkClick r:id="rId2"/>
              </a:rPr>
              <a:t>http://</a:t>
            </a:r>
            <a:r>
              <a:rPr lang="en-US" dirty="0" smtClean="0">
                <a:hlinkClick r:id="rId2"/>
              </a:rPr>
              <a:t>www.tracyskarateworldwide.com/about.html</a:t>
            </a:r>
            <a:r>
              <a:rPr lang="en-US" dirty="0" smtClean="0"/>
              <a:t>, </a:t>
            </a:r>
            <a:r>
              <a:rPr lang="en-US" dirty="0" smtClean="0">
                <a:hlinkClick r:id="rId3"/>
              </a:rPr>
              <a:t>www.elitedefensivetactics.com</a:t>
            </a:r>
            <a:r>
              <a:rPr lang="en-US" dirty="0" smtClean="0"/>
              <a:t> )</a:t>
            </a:r>
          </a:p>
          <a:p>
            <a:pPr lvl="1">
              <a:lnSpc>
                <a:spcPct val="120000"/>
              </a:lnSpc>
            </a:pPr>
            <a:r>
              <a:rPr lang="en-US" dirty="0" smtClean="0"/>
              <a:t>2LT in New </a:t>
            </a:r>
            <a:r>
              <a:rPr lang="en-US" dirty="0"/>
              <a:t>York Guard (</a:t>
            </a:r>
            <a:r>
              <a:rPr lang="en-US" dirty="0">
                <a:hlinkClick r:id="rId4"/>
              </a:rPr>
              <a:t>http://dmna.ny.gov/nyg</a:t>
            </a:r>
            <a:r>
              <a:rPr lang="en-US" dirty="0" smtClean="0">
                <a:hlinkClick r:id="rId4"/>
              </a:rPr>
              <a:t>/)</a:t>
            </a:r>
            <a:endParaRPr lang="en-US" dirty="0"/>
          </a:p>
          <a:p>
            <a:pPr lvl="1">
              <a:lnSpc>
                <a:spcPct val="120000"/>
              </a:lnSpc>
            </a:pPr>
            <a:r>
              <a:rPr lang="en-US" dirty="0" smtClean="0"/>
              <a:t>Conversational Spanish, learning Arabic</a:t>
            </a:r>
          </a:p>
          <a:p>
            <a:pPr lvl="1">
              <a:lnSpc>
                <a:spcPct val="120000"/>
              </a:lnSpc>
            </a:pPr>
            <a:r>
              <a:rPr lang="en-US" dirty="0" smtClean="0"/>
              <a:t>Hobbies: Bicycling, Astronomy</a:t>
            </a:r>
          </a:p>
          <a:p>
            <a:pPr lvl="1">
              <a:lnSpc>
                <a:spcPct val="120000"/>
              </a:lnSpc>
            </a:pPr>
            <a:endParaRPr lang="en-US" dirty="0"/>
          </a:p>
          <a:p>
            <a:pPr lvl="1">
              <a:lnSpc>
                <a:spcPct val="120000"/>
              </a:lnSpc>
            </a:pPr>
            <a:endParaRPr lang="en-US" dirty="0"/>
          </a:p>
        </p:txBody>
      </p:sp>
    </p:spTree>
    <p:extLst>
      <p:ext uri="{BB962C8B-B14F-4D97-AF65-F5344CB8AC3E}">
        <p14:creationId xmlns:p14="http://schemas.microsoft.com/office/powerpoint/2010/main" val="385242605"/>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Little About Me</a:t>
            </a:r>
            <a:endParaRPr lang="en-US" dirty="0"/>
          </a:p>
        </p:txBody>
      </p:sp>
      <p:sp>
        <p:nvSpPr>
          <p:cNvPr id="3" name="Content Placeholder 2"/>
          <p:cNvSpPr>
            <a:spLocks noGrp="1"/>
          </p:cNvSpPr>
          <p:nvPr>
            <p:ph sz="half" idx="1"/>
          </p:nvPr>
        </p:nvSpPr>
        <p:spPr>
          <a:xfrm>
            <a:off x="457200" y="795528"/>
            <a:ext cx="8267140" cy="3785616"/>
          </a:xfrm>
        </p:spPr>
        <p:txBody>
          <a:bodyPr>
            <a:normAutofit fontScale="77500" lnSpcReduction="20000"/>
          </a:bodyPr>
          <a:lstStyle/>
          <a:p>
            <a:pPr>
              <a:lnSpc>
                <a:spcPct val="120000"/>
              </a:lnSpc>
              <a:spcBef>
                <a:spcPts val="300"/>
              </a:spcBef>
            </a:pPr>
            <a:r>
              <a:rPr lang="en-US" dirty="0" smtClean="0"/>
              <a:t>Columbia through and through</a:t>
            </a:r>
          </a:p>
          <a:p>
            <a:pPr lvl="1">
              <a:lnSpc>
                <a:spcPct val="120000"/>
              </a:lnSpc>
            </a:pPr>
            <a:r>
              <a:rPr lang="en-US" dirty="0" smtClean="0"/>
              <a:t>BA (Columbia College) ‘82, M.S. </a:t>
            </a:r>
            <a:r>
              <a:rPr lang="mr-IN" dirty="0" smtClean="0"/>
              <a:t>’</a:t>
            </a:r>
            <a:r>
              <a:rPr lang="en-US" dirty="0" smtClean="0"/>
              <a:t>84 (Engineering), M.Phil. ‘84 (GSAS).</a:t>
            </a:r>
          </a:p>
          <a:p>
            <a:pPr lvl="1">
              <a:lnSpc>
                <a:spcPct val="120000"/>
              </a:lnSpc>
            </a:pPr>
            <a:r>
              <a:rPr lang="en-US" dirty="0" smtClean="0"/>
              <a:t>Ph.D. ‘87 (GSAS) </a:t>
            </a:r>
            <a:r>
              <a:rPr lang="mr-IN" dirty="0" smtClean="0"/>
              <a:t>–</a:t>
            </a:r>
            <a:r>
              <a:rPr lang="en-US" dirty="0" smtClean="0"/>
              <a:t> Thesis: “</a:t>
            </a:r>
            <a:r>
              <a:rPr lang="en-US" dirty="0"/>
              <a:t>The Application of Microeconomics to the Design of Resource Allocation and Control </a:t>
            </a:r>
            <a:r>
              <a:rPr lang="en-US" dirty="0" smtClean="0"/>
              <a:t>Algorithms.”</a:t>
            </a:r>
          </a:p>
          <a:p>
            <a:pPr>
              <a:lnSpc>
                <a:spcPct val="120000"/>
              </a:lnSpc>
              <a:spcBef>
                <a:spcPts val="300"/>
              </a:spcBef>
            </a:pPr>
            <a:r>
              <a:rPr lang="en-US" dirty="0" smtClean="0"/>
              <a:t>32 years of technology contribution and leadership.</a:t>
            </a:r>
          </a:p>
          <a:p>
            <a:pPr lvl="1">
              <a:lnSpc>
                <a:spcPct val="120000"/>
              </a:lnSpc>
            </a:pPr>
            <a:r>
              <a:rPr lang="en-US" dirty="0" smtClean="0"/>
              <a:t>IBM Fellow: IBM Research, IBM Software Group.</a:t>
            </a:r>
          </a:p>
          <a:p>
            <a:pPr lvl="1">
              <a:lnSpc>
                <a:spcPct val="120000"/>
              </a:lnSpc>
            </a:pPr>
            <a:r>
              <a:rPr lang="en-US" dirty="0" smtClean="0"/>
              <a:t>Microsoft Technical Fellow.</a:t>
            </a:r>
          </a:p>
          <a:p>
            <a:pPr lvl="1">
              <a:lnSpc>
                <a:spcPct val="120000"/>
              </a:lnSpc>
            </a:pPr>
            <a:r>
              <a:rPr lang="en-US" dirty="0" smtClean="0"/>
              <a:t>Distinguished Engineer, CTO, Executive VP, CA technologies.</a:t>
            </a:r>
          </a:p>
          <a:p>
            <a:pPr lvl="1">
              <a:lnSpc>
                <a:spcPct val="120000"/>
              </a:lnSpc>
            </a:pPr>
            <a:r>
              <a:rPr lang="en-US" dirty="0" smtClean="0"/>
              <a:t>Sr. Fellow, CTO, Dell Software Group.</a:t>
            </a:r>
          </a:p>
          <a:p>
            <a:pPr lvl="1">
              <a:lnSpc>
                <a:spcPct val="120000"/>
              </a:lnSpc>
            </a:pPr>
            <a:r>
              <a:rPr lang="en-US" dirty="0" smtClean="0"/>
              <a:t>Co-Found, CTO </a:t>
            </a:r>
            <a:r>
              <a:rPr lang="en-US" dirty="0" err="1" smtClean="0"/>
              <a:t>Seeka</a:t>
            </a:r>
            <a:r>
              <a:rPr lang="en-US" dirty="0" smtClean="0"/>
              <a:t> TV.</a:t>
            </a:r>
          </a:p>
          <a:p>
            <a:pPr>
              <a:lnSpc>
                <a:spcPct val="120000"/>
              </a:lnSpc>
              <a:spcBef>
                <a:spcPts val="300"/>
              </a:spcBef>
            </a:pPr>
            <a:r>
              <a:rPr lang="en-US" dirty="0" smtClean="0"/>
              <a:t>Personal</a:t>
            </a:r>
          </a:p>
          <a:p>
            <a:pPr lvl="1">
              <a:lnSpc>
                <a:spcPct val="120000"/>
              </a:lnSpc>
            </a:pPr>
            <a:r>
              <a:rPr lang="en-US" dirty="0" smtClean="0"/>
              <a:t>Two daughters</a:t>
            </a:r>
          </a:p>
          <a:p>
            <a:pPr lvl="1">
              <a:lnSpc>
                <a:spcPct val="120000"/>
              </a:lnSpc>
            </a:pPr>
            <a:r>
              <a:rPr lang="en-US" dirty="0" smtClean="0"/>
              <a:t>Black belt in Kenpo Karate</a:t>
            </a:r>
          </a:p>
          <a:p>
            <a:pPr lvl="1">
              <a:lnSpc>
                <a:spcPct val="120000"/>
              </a:lnSpc>
            </a:pPr>
            <a:r>
              <a:rPr lang="en-US" dirty="0" smtClean="0"/>
              <a:t>2LT in New </a:t>
            </a:r>
            <a:r>
              <a:rPr lang="en-US" dirty="0"/>
              <a:t>York Guard (</a:t>
            </a:r>
            <a:r>
              <a:rPr lang="en-US" dirty="0">
                <a:hlinkClick r:id="rId2"/>
              </a:rPr>
              <a:t>http://dmna.ny.gov/nyg</a:t>
            </a:r>
            <a:r>
              <a:rPr lang="en-US" dirty="0" smtClean="0">
                <a:hlinkClick r:id="rId2"/>
              </a:rPr>
              <a:t>/)</a:t>
            </a:r>
            <a:endParaRPr lang="en-US" dirty="0"/>
          </a:p>
          <a:p>
            <a:pPr lvl="1">
              <a:lnSpc>
                <a:spcPct val="120000"/>
              </a:lnSpc>
            </a:pPr>
            <a:r>
              <a:rPr lang="en-US" dirty="0" smtClean="0"/>
              <a:t>Conversation Spanish, learning Arabic</a:t>
            </a:r>
          </a:p>
          <a:p>
            <a:pPr lvl="1">
              <a:lnSpc>
                <a:spcPct val="120000"/>
              </a:lnSpc>
            </a:pPr>
            <a:r>
              <a:rPr lang="en-US" dirty="0" smtClean="0"/>
              <a:t>Hobbies: Bicycling, Astronomy</a:t>
            </a:r>
          </a:p>
          <a:p>
            <a:pPr lvl="1">
              <a:lnSpc>
                <a:spcPct val="120000"/>
              </a:lnSpc>
            </a:pPr>
            <a:endParaRPr lang="en-US" dirty="0"/>
          </a:p>
          <a:p>
            <a:pPr lvl="1">
              <a:lnSpc>
                <a:spcPct val="120000"/>
              </a:lnSpc>
            </a:pPr>
            <a:endParaRPr lang="en-US" dirty="0"/>
          </a:p>
        </p:txBody>
      </p:sp>
      <p:pic>
        <p:nvPicPr>
          <p:cNvPr id="4" name="Picture 3"/>
          <p:cNvPicPr>
            <a:picLocks noChangeAspect="1"/>
          </p:cNvPicPr>
          <p:nvPr/>
        </p:nvPicPr>
        <p:blipFill>
          <a:blip r:embed="rId3"/>
          <a:stretch>
            <a:fillRect/>
          </a:stretch>
        </p:blipFill>
        <p:spPr>
          <a:xfrm>
            <a:off x="189131" y="30144"/>
            <a:ext cx="4191459" cy="277520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0590" y="0"/>
            <a:ext cx="3727220" cy="2795415"/>
          </a:xfrm>
          <a:prstGeom prst="rect">
            <a:avLst/>
          </a:prstGeom>
        </p:spPr>
      </p:pic>
    </p:spTree>
    <p:extLst>
      <p:ext uri="{BB962C8B-B14F-4D97-AF65-F5344CB8AC3E}">
        <p14:creationId xmlns:p14="http://schemas.microsoft.com/office/powerpoint/2010/main" val="893284204"/>
      </p:ext>
    </p:extLst>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Lot of Experience</a:t>
            </a:r>
            <a:endParaRPr lang="en-US" dirty="0"/>
          </a:p>
        </p:txBody>
      </p:sp>
      <p:pic>
        <p:nvPicPr>
          <p:cNvPr id="3" name="Picture 2"/>
          <p:cNvPicPr>
            <a:picLocks noChangeAspect="1"/>
          </p:cNvPicPr>
          <p:nvPr/>
        </p:nvPicPr>
        <p:blipFill>
          <a:blip r:embed="rId2"/>
          <a:stretch>
            <a:fillRect/>
          </a:stretch>
        </p:blipFill>
        <p:spPr>
          <a:xfrm>
            <a:off x="1033272" y="648142"/>
            <a:ext cx="5926957" cy="4083877"/>
          </a:xfrm>
          <a:prstGeom prst="rect">
            <a:avLst/>
          </a:prstGeom>
        </p:spPr>
      </p:pic>
    </p:spTree>
    <p:extLst>
      <p:ext uri="{BB962C8B-B14F-4D97-AF65-F5344CB8AC3E}">
        <p14:creationId xmlns:p14="http://schemas.microsoft.com/office/powerpoint/2010/main" val="104480721"/>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Lot of Experience</a:t>
            </a:r>
            <a:endParaRPr lang="en-US" dirty="0"/>
          </a:p>
        </p:txBody>
      </p:sp>
      <p:pic>
        <p:nvPicPr>
          <p:cNvPr id="4" name="Picture 3"/>
          <p:cNvPicPr>
            <a:picLocks noChangeAspect="1"/>
          </p:cNvPicPr>
          <p:nvPr/>
        </p:nvPicPr>
        <p:blipFill>
          <a:blip r:embed="rId2"/>
          <a:stretch>
            <a:fillRect/>
          </a:stretch>
        </p:blipFill>
        <p:spPr>
          <a:xfrm>
            <a:off x="1289304" y="583970"/>
            <a:ext cx="6027388" cy="4236278"/>
          </a:xfrm>
          <a:prstGeom prst="rect">
            <a:avLst/>
          </a:prstGeom>
        </p:spPr>
      </p:pic>
    </p:spTree>
    <p:extLst>
      <p:ext uri="{BB962C8B-B14F-4D97-AF65-F5344CB8AC3E}">
        <p14:creationId xmlns:p14="http://schemas.microsoft.com/office/powerpoint/2010/main" val="363338177"/>
      </p:ext>
    </p:extLst>
  </p:cSld>
  <p:clrMapOvr>
    <a:masterClrMapping/>
  </p:clrMapOvr>
  <p:transition spd="med">
    <p:wipe dir="r"/>
  </p:transition>
</p:sld>
</file>

<file path=ppt/theme/theme1.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ll_16x9_Template_5.10.11">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ll Template 4x3">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D5F92924C88E046AB95A79D8E2F2E86" ma:contentTypeVersion="0" ma:contentTypeDescription="Create a new document." ma:contentTypeScope="" ma:versionID="e185d5377ed30089129ee02e45c99cd8">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4DE5F6-73C3-4001-9CFC-3C0C9B29D778}">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55EC61F6-286A-4E34-A88C-05A55AA671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591F0EB-E811-4D11-8FFB-E2FF892CF8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Dell_16x9_Template</Template>
  <TotalTime>126157</TotalTime>
  <Words>1829</Words>
  <Application>Microsoft Macintosh PowerPoint</Application>
  <PresentationFormat>On-screen Show (16:9)</PresentationFormat>
  <Paragraphs>348</Paragraphs>
  <Slides>59</Slides>
  <Notes>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59</vt:i4>
      </vt:variant>
    </vt:vector>
  </HeadingPairs>
  <TitlesOfParts>
    <vt:vector size="72" baseType="lpstr">
      <vt:lpstr>Amazon Ember</vt:lpstr>
      <vt:lpstr>Arial Black</vt:lpstr>
      <vt:lpstr>Century Schoolbook</vt:lpstr>
      <vt:lpstr>Museo For Dell</vt:lpstr>
      <vt:lpstr>Museo For Dell 300</vt:lpstr>
      <vt:lpstr>Museo Sans For Dell</vt:lpstr>
      <vt:lpstr>Museo Sans For Dell</vt:lpstr>
      <vt:lpstr>Trebuchet MS</vt:lpstr>
      <vt:lpstr>Wingdings</vt:lpstr>
      <vt:lpstr>Arial</vt:lpstr>
      <vt:lpstr>Dell_16x9_Template</vt:lpstr>
      <vt:lpstr>Dell_16x9_Template_5.10.11</vt:lpstr>
      <vt:lpstr>Dell Template 4x3</vt:lpstr>
      <vt:lpstr>PowerPoint Presentation</vt:lpstr>
      <vt:lpstr>Contents</vt:lpstr>
      <vt:lpstr>Contents</vt:lpstr>
      <vt:lpstr>Course Overview, Organization and Logistics</vt:lpstr>
      <vt:lpstr>Your Instructor</vt:lpstr>
      <vt:lpstr>A Little About Me</vt:lpstr>
      <vt:lpstr>A Little About Me</vt:lpstr>
      <vt:lpstr>A Lot of Experience</vt:lpstr>
      <vt:lpstr>A Lot of Experience</vt:lpstr>
      <vt:lpstr>A Lot of Experience</vt:lpstr>
      <vt:lpstr>The Course</vt:lpstr>
      <vt:lpstr>COMS 4111 – Introduction to Databases</vt:lpstr>
      <vt:lpstr>COMS 4111 – Introduction to Databases</vt:lpstr>
      <vt:lpstr>Grading</vt:lpstr>
      <vt:lpstr>Grading</vt:lpstr>
      <vt:lpstr>Grading</vt:lpstr>
      <vt:lpstr>Logistics</vt:lpstr>
      <vt:lpstr>Schedule</vt:lpstr>
      <vt:lpstr>Class Schedule</vt:lpstr>
      <vt:lpstr>Course Schedule</vt:lpstr>
      <vt:lpstr>Course Schedule</vt:lpstr>
      <vt:lpstr>Course Schedule</vt:lpstr>
      <vt:lpstr>Course Schedule</vt:lpstr>
      <vt:lpstr>Course Schedule – Plan B</vt:lpstr>
      <vt:lpstr>Course Schedule – Plan B</vt:lpstr>
      <vt:lpstr>Data Databases  Data Models DBMS </vt:lpstr>
      <vt:lpstr>Data</vt:lpstr>
      <vt:lpstr>PowerPoint Presentation</vt:lpstr>
      <vt:lpstr>PowerPoint Presentation</vt:lpstr>
      <vt:lpstr>Some Ways to Think about Data</vt:lpstr>
      <vt:lpstr>Some Ways to Think about Data</vt:lpstr>
      <vt:lpstr>PowerPoint Presentation</vt:lpstr>
      <vt:lpstr>The Four V’s of Big Data</vt:lpstr>
      <vt:lpstr>Or, Five V’s </vt:lpstr>
      <vt:lpstr>PowerPoint Presentation</vt:lpstr>
      <vt:lpstr>Databases</vt:lpstr>
      <vt:lpstr>Database</vt:lpstr>
      <vt:lpstr>Sample, VERY Simple (Structured) Database</vt:lpstr>
      <vt:lpstr>More Complex, but still Very Simplistic</vt:lpstr>
      <vt:lpstr>Data Models Data Modeling</vt:lpstr>
      <vt:lpstr>Data Models and Applications</vt:lpstr>
      <vt:lpstr>Data Modeling</vt:lpstr>
      <vt:lpstr>PowerPoint Presentation</vt:lpstr>
      <vt:lpstr>Conceptual, Logical, Physical</vt:lpstr>
      <vt:lpstr>Comparison (https://www.slideshare.net/inforacer/data-modeling-for-the-business)</vt:lpstr>
      <vt:lpstr>Data Modeling</vt:lpstr>
      <vt:lpstr>Data Modeling – Notation (www.agiledata.org) </vt:lpstr>
      <vt:lpstr>Data Modeling – Notation (www.agiledata.org) </vt:lpstr>
      <vt:lpstr>Lucidchart Example</vt:lpstr>
      <vt:lpstr>Lucidchart Example (and Demo)</vt:lpstr>
      <vt:lpstr>Database Management Systems</vt:lpstr>
      <vt:lpstr>Database Management System</vt:lpstr>
      <vt:lpstr>Database Management System</vt:lpstr>
      <vt:lpstr>PowerPoint Presentation</vt:lpstr>
      <vt:lpstr>Database Mgmt. Systems</vt:lpstr>
      <vt:lpstr>Assignment 1A</vt:lpstr>
      <vt:lpstr>Northwinds Database (https://northwinddatabase.codeplex.com/)</vt:lpstr>
      <vt:lpstr>Assignment 1a</vt:lpstr>
      <vt:lpstr>Assignment 1a</vt:lpstr>
    </vt:vector>
  </TitlesOfParts>
  <Company>Dell Inc</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Dell presentation template Wide screen 16:9 layout</dc:title>
  <dc:creator>Ahluwalia, M</dc:creator>
  <cp:keywords>Internal Use</cp:keywords>
  <cp:lastModifiedBy>Donald Ferguson</cp:lastModifiedBy>
  <cp:revision>1692</cp:revision>
  <cp:lastPrinted>2017-09-02T14:29:34Z</cp:lastPrinted>
  <dcterms:created xsi:type="dcterms:W3CDTF">2013-01-02T09:04:46Z</dcterms:created>
  <dcterms:modified xsi:type="dcterms:W3CDTF">2018-01-03T13:00:09Z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0x010100AD5F92924C88E046AB95A79D8E2F2E86</vt:lpwstr>
  </property>
  <property fmtid="{D5CDD505-2E9C-101B-9397-08002B2CF9AE}" pid="3" name="TitusGUID">
    <vt:lpwstr>09852b9d-54a1-4f0b-bd54-a44d811fa745</vt:lpwstr>
  </property>
  <property fmtid="{D5CDD505-2E9C-101B-9397-08002B2CF9AE}" pid="4" name="DellClassification">
    <vt:lpwstr>Internal Use</vt:lpwstr>
  </property>
  <property fmtid="{D5CDD505-2E9C-101B-9397-08002B2CF9AE}" pid="5" name="DellSubLabels">
    <vt:lpwstr/>
  </property>
  <property fmtid="{D5CDD505-2E9C-101B-9397-08002B2CF9AE}" pid="6" name="DellVisual Markings (PPT)">
    <vt:lpwstr>Classification Footer</vt:lpwstr>
  </property>
  <property fmtid="{D5CDD505-2E9C-101B-9397-08002B2CF9AE}" pid="7" name="titusconfig">
    <vt:lpwstr>1.1AMER</vt:lpwstr>
  </property>
</Properties>
</file>